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6"/>
  </p:notesMasterIdLst>
  <p:sldIdLst>
    <p:sldId id="302" r:id="rId2"/>
    <p:sldId id="258" r:id="rId3"/>
    <p:sldId id="311" r:id="rId4"/>
    <p:sldId id="260" r:id="rId5"/>
    <p:sldId id="303" r:id="rId6"/>
    <p:sldId id="305" r:id="rId7"/>
    <p:sldId id="306" r:id="rId8"/>
    <p:sldId id="308" r:id="rId9"/>
    <p:sldId id="307" r:id="rId10"/>
    <p:sldId id="309" r:id="rId11"/>
    <p:sldId id="310" r:id="rId12"/>
    <p:sldId id="257" r:id="rId13"/>
    <p:sldId id="314" r:id="rId14"/>
    <p:sldId id="312" r:id="rId15"/>
    <p:sldId id="313" r:id="rId16"/>
    <p:sldId id="316" r:id="rId17"/>
    <p:sldId id="315" r:id="rId18"/>
    <p:sldId id="318" r:id="rId19"/>
    <p:sldId id="317" r:id="rId20"/>
    <p:sldId id="319" r:id="rId21"/>
    <p:sldId id="320" r:id="rId22"/>
    <p:sldId id="321" r:id="rId23"/>
    <p:sldId id="322" r:id="rId24"/>
    <p:sldId id="304" r:id="rId25"/>
  </p:sldIdLst>
  <p:sldSz cx="9144000" cy="5143500" type="screen16x9"/>
  <p:notesSz cx="6858000" cy="9144000"/>
  <p:embeddedFontLst>
    <p:embeddedFont>
      <p:font typeface="Caveat" panose="020B0604020202020204" charset="0"/>
      <p:regular r:id="rId27"/>
      <p:bold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Playfair Display" panose="00000500000000000000" pitchFamily="2" charset="0"/>
      <p:regular r:id="rId33"/>
      <p:bold r:id="rId34"/>
      <p:italic r:id="rId35"/>
      <p:boldItalic r:id="rId36"/>
    </p:embeddedFont>
    <p:embeddedFont>
      <p:font typeface="Prata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4BD7F7-3A83-4346-8963-056C016E1D56}">
  <a:tblStyle styleId="{774BD7F7-3A83-4346-8963-056C016E1D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680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381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138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536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091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371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567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143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773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009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075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85d80d04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85d80d04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075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487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85d80d04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85d80d04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682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9792867b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29792867b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095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836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095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9792867b2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29792867b2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175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635377fd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635377fd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535">
            <a:off x="720150" y="3708087"/>
            <a:ext cx="38520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736425"/>
            <a:ext cx="4496100" cy="27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100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 amt="10000"/>
          </a:blip>
          <a:srcRect t="10289" b="2731"/>
          <a:stretch/>
        </p:blipFill>
        <p:spPr>
          <a:xfrm>
            <a:off x="4041050" y="0"/>
            <a:ext cx="51029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8"/>
          <p:cNvPicPr preferRelativeResize="0"/>
          <p:nvPr/>
        </p:nvPicPr>
        <p:blipFill rotWithShape="1">
          <a:blip r:embed="rId2">
            <a:alphaModFix amt="14000"/>
          </a:blip>
          <a:srcRect l="25448" t="-22643" r="13901" b="14919"/>
          <a:stretch/>
        </p:blipFill>
        <p:spPr>
          <a:xfrm rot="5400000">
            <a:off x="776287" y="-785811"/>
            <a:ext cx="5153027" cy="670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 rotWithShape="1">
          <a:blip r:embed="rId2">
            <a:alphaModFix amt="26000"/>
          </a:blip>
          <a:srcRect l="33453" b="46380"/>
          <a:stretch/>
        </p:blipFill>
        <p:spPr>
          <a:xfrm>
            <a:off x="0" y="1463325"/>
            <a:ext cx="4620075" cy="368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 amt="10000"/>
          </a:blip>
          <a:srcRect t="5131" r="8206" b="7889"/>
          <a:stretch/>
        </p:blipFill>
        <p:spPr>
          <a:xfrm>
            <a:off x="4460000" y="0"/>
            <a:ext cx="468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1131850" y="1294750"/>
            <a:ext cx="41628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1442600" y="2589925"/>
            <a:ext cx="3541200" cy="12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2" name="Google Shape;42;p9"/>
          <p:cNvPicPr preferRelativeResize="0"/>
          <p:nvPr/>
        </p:nvPicPr>
        <p:blipFill rotWithShape="1">
          <a:blip r:embed="rId2">
            <a:alphaModFix amt="26000"/>
          </a:blip>
          <a:srcRect l="7032" t="-31647" r="-38733" b="56707"/>
          <a:stretch/>
        </p:blipFill>
        <p:spPr>
          <a:xfrm flipH="1"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 rot="350">
            <a:off x="1625221" y="1694478"/>
            <a:ext cx="58935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2458275" y="3176113"/>
            <a:ext cx="42273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 amt="14000"/>
          </a:blip>
          <a:srcRect l="27251" t="22185"/>
          <a:stretch/>
        </p:blipFill>
        <p:spPr>
          <a:xfrm flipH="1">
            <a:off x="4037525" y="0"/>
            <a:ext cx="5106475" cy="400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676540" y="208585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676540" y="2468000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 rot="3574">
            <a:off x="4037490" y="3138805"/>
            <a:ext cx="5772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 hasCustomPrompt="1"/>
          </p:nvPr>
        </p:nvSpPr>
        <p:spPr>
          <a:xfrm>
            <a:off x="1555972" y="3138955"/>
            <a:ext cx="5775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/>
          </p:nvPr>
        </p:nvSpPr>
        <p:spPr>
          <a:xfrm>
            <a:off x="684940" y="374321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684940" y="4120638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/>
          </p:nvPr>
        </p:nvSpPr>
        <p:spPr>
          <a:xfrm>
            <a:off x="3157915" y="374321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3157915" y="4120638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8"/>
          </p:nvPr>
        </p:nvSpPr>
        <p:spPr>
          <a:xfrm>
            <a:off x="3157915" y="208585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3157915" y="2468000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3" hasCustomPrompt="1"/>
          </p:nvPr>
        </p:nvSpPr>
        <p:spPr>
          <a:xfrm rot="3572">
            <a:off x="4037386" y="1492450"/>
            <a:ext cx="5775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4" hasCustomPrompt="1"/>
          </p:nvPr>
        </p:nvSpPr>
        <p:spPr>
          <a:xfrm rot="1786">
            <a:off x="1556016" y="1492300"/>
            <a:ext cx="5775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 amt="14000"/>
          </a:blip>
          <a:srcRect l="27251" t="4315"/>
          <a:stretch/>
        </p:blipFill>
        <p:spPr>
          <a:xfrm flipH="1">
            <a:off x="4037525" y="0"/>
            <a:ext cx="5106475" cy="492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 rotWithShape="1">
          <a:blip r:embed="rId2">
            <a:alphaModFix amt="26000"/>
          </a:blip>
          <a:srcRect l="42526" t="-1116" r="-74226" b="26176"/>
          <a:stretch/>
        </p:blipFill>
        <p:spPr>
          <a:xfrm flipH="1"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2">
            <a:alphaModFix amt="10000"/>
          </a:blip>
          <a:srcRect l="-9707" t="-1136" r="20318" b="38016"/>
          <a:stretch/>
        </p:blipFill>
        <p:spPr>
          <a:xfrm flipH="1">
            <a:off x="0" y="1410850"/>
            <a:ext cx="4561425" cy="37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MAIN_POINT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1"/>
          </p:nvPr>
        </p:nvSpPr>
        <p:spPr>
          <a:xfrm rot="-239">
            <a:off x="720000" y="1205972"/>
            <a:ext cx="4318800" cy="20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2"/>
          </p:nvPr>
        </p:nvSpPr>
        <p:spPr>
          <a:xfrm>
            <a:off x="5514263" y="3061900"/>
            <a:ext cx="2617500" cy="10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title" idx="3"/>
          </p:nvPr>
        </p:nvSpPr>
        <p:spPr>
          <a:xfrm>
            <a:off x="6033875" y="2718051"/>
            <a:ext cx="16647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 amt="10000"/>
          </a:blip>
          <a:srcRect t="5131" r="8206" b="7889"/>
          <a:stretch/>
        </p:blipFill>
        <p:spPr>
          <a:xfrm>
            <a:off x="4460000" y="0"/>
            <a:ext cx="468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MAIN_POINT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 rotWithShape="1">
          <a:blip r:embed="rId2">
            <a:alphaModFix amt="10000"/>
          </a:blip>
          <a:srcRect t="5131" r="8206" b="7889"/>
          <a:stretch/>
        </p:blipFill>
        <p:spPr>
          <a:xfrm>
            <a:off x="4460000" y="0"/>
            <a:ext cx="468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720000" y="1237075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05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7" r:id="rId3"/>
    <p:sldLayoutId id="2147483658" r:id="rId4"/>
    <p:sldLayoutId id="2147483659" r:id="rId5"/>
    <p:sldLayoutId id="2147483663" r:id="rId6"/>
    <p:sldLayoutId id="2147483664" r:id="rId7"/>
    <p:sldLayoutId id="2147483666" r:id="rId8"/>
    <p:sldLayoutId id="2147483667" r:id="rId9"/>
    <p:sldLayoutId id="2147483674" r:id="rId10"/>
    <p:sldLayoutId id="2147483675" r:id="rId11"/>
    <p:sldLayoutId id="214748367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hyperlink" Target="https://letstour.herokuapp.com/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hyperlink" Target="https://letsjiak.netlify.app/" TargetMode="Externa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/>
          <p:nvPr/>
        </p:nvSpPr>
        <p:spPr>
          <a:xfrm>
            <a:off x="8222100" y="2143200"/>
            <a:ext cx="57300" cy="5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34"/>
          <p:cNvPicPr preferRelativeResize="0"/>
          <p:nvPr/>
        </p:nvPicPr>
        <p:blipFill rotWithShape="1">
          <a:blip r:embed="rId3">
            <a:alphaModFix/>
          </a:blip>
          <a:srcRect l="38416" t="1372" r="18312" b="90892"/>
          <a:stretch/>
        </p:blipFill>
        <p:spPr>
          <a:xfrm>
            <a:off x="723707" y="3404093"/>
            <a:ext cx="3852000" cy="39782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29000"/>
              </a:srgbClr>
            </a:outerShdw>
          </a:effectLst>
        </p:spPr>
      </p:pic>
      <p:sp>
        <p:nvSpPr>
          <p:cNvPr id="189" name="Google Shape;189;p34"/>
          <p:cNvSpPr txBox="1">
            <a:spLocks noGrp="1"/>
          </p:cNvSpPr>
          <p:nvPr>
            <p:ph type="subTitle" idx="1"/>
          </p:nvPr>
        </p:nvSpPr>
        <p:spPr>
          <a:xfrm rot="-535">
            <a:off x="727254" y="3404392"/>
            <a:ext cx="38520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Made By: Jason Haw CT0369425D</a:t>
            </a:r>
            <a:endParaRPr dirty="0"/>
          </a:p>
        </p:txBody>
      </p:sp>
      <p:pic>
        <p:nvPicPr>
          <p:cNvPr id="190" name="Google Shape;190;p34"/>
          <p:cNvPicPr preferRelativeResize="0"/>
          <p:nvPr/>
        </p:nvPicPr>
        <p:blipFill rotWithShape="1">
          <a:blip r:embed="rId3">
            <a:alphaModFix/>
          </a:blip>
          <a:srcRect l="36032" r="28239" b="17033"/>
          <a:stretch/>
        </p:blipFill>
        <p:spPr>
          <a:xfrm>
            <a:off x="5484075" y="544938"/>
            <a:ext cx="2939875" cy="4058562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1" name="Google Shape;191;p34"/>
          <p:cNvSpPr txBox="1">
            <a:spLocks noGrp="1"/>
          </p:cNvSpPr>
          <p:nvPr>
            <p:ph type="ctrTitle"/>
          </p:nvPr>
        </p:nvSpPr>
        <p:spPr>
          <a:xfrm>
            <a:off x="720000" y="736425"/>
            <a:ext cx="4496100" cy="27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Rent@SG – A MERN Stack Application</a:t>
            </a:r>
            <a:endParaRPr dirty="0"/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12725">
            <a:off x="6225491" y="392480"/>
            <a:ext cx="1457069" cy="312787"/>
          </a:xfrm>
          <a:prstGeom prst="rect">
            <a:avLst/>
          </a:prstGeom>
          <a:noFill/>
          <a:ln>
            <a:noFill/>
          </a:ln>
          <a:effectLst>
            <a:outerShdw blurRad="14288" dist="19050" dir="4020000" algn="bl" rotWithShape="0">
              <a:srgbClr val="000000">
                <a:alpha val="29000"/>
              </a:srgbClr>
            </a:outerShdw>
          </a:effectLst>
        </p:spPr>
      </p:pic>
      <p:grpSp>
        <p:nvGrpSpPr>
          <p:cNvPr id="194" name="Google Shape;194;p34"/>
          <p:cNvGrpSpPr/>
          <p:nvPr/>
        </p:nvGrpSpPr>
        <p:grpSpPr>
          <a:xfrm>
            <a:off x="5484075" y="556876"/>
            <a:ext cx="2939806" cy="4041685"/>
            <a:chOff x="5724540" y="958700"/>
            <a:chExt cx="2697206" cy="3378726"/>
          </a:xfrm>
        </p:grpSpPr>
        <p:pic>
          <p:nvPicPr>
            <p:cNvPr id="195" name="Google Shape;195;p34"/>
            <p:cNvPicPr preferRelativeResize="0"/>
            <p:nvPr/>
          </p:nvPicPr>
          <p:blipFill rotWithShape="1">
            <a:blip r:embed="rId3">
              <a:alphaModFix/>
            </a:blip>
            <a:srcRect l="39298" t="4138" r="31241" b="30176"/>
            <a:stretch/>
          </p:blipFill>
          <p:spPr>
            <a:xfrm>
              <a:off x="5727823" y="958700"/>
              <a:ext cx="2693923" cy="337872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1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96" name="Google Shape;196;p34"/>
            <p:cNvPicPr preferRelativeResize="0"/>
            <p:nvPr/>
          </p:nvPicPr>
          <p:blipFill rotWithShape="1">
            <a:blip r:embed="rId5">
              <a:alphaModFix/>
            </a:blip>
            <a:srcRect l="14893" t="4159" r="6638"/>
            <a:stretch/>
          </p:blipFill>
          <p:spPr>
            <a:xfrm>
              <a:off x="5724540" y="1303242"/>
              <a:ext cx="2693914" cy="25495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7" name="Google Shape;19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8511" y="4811406"/>
            <a:ext cx="1235491" cy="332094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2" name="Google Shape;265;p38">
            <a:extLst>
              <a:ext uri="{FF2B5EF4-FFF2-40B4-BE49-F238E27FC236}">
                <a16:creationId xmlns:a16="http://schemas.microsoft.com/office/drawing/2014/main" id="{46D8B621-7F73-CD0D-7CCD-389A67DCBA23}"/>
              </a:ext>
            </a:extLst>
          </p:cNvPr>
          <p:cNvSpPr/>
          <p:nvPr/>
        </p:nvSpPr>
        <p:spPr>
          <a:xfrm>
            <a:off x="2089651" y="3871729"/>
            <a:ext cx="878399" cy="1070692"/>
          </a:xfrm>
          <a:custGeom>
            <a:avLst/>
            <a:gdLst/>
            <a:ahLst/>
            <a:cxnLst/>
            <a:rect l="l" t="t" r="r" b="b"/>
            <a:pathLst>
              <a:path w="8061" h="9826" extrusionOk="0">
                <a:moveTo>
                  <a:pt x="4030" y="386"/>
                </a:moveTo>
                <a:cubicBezTo>
                  <a:pt x="4062" y="386"/>
                  <a:pt x="4093" y="394"/>
                  <a:pt x="4121" y="410"/>
                </a:cubicBezTo>
                <a:cubicBezTo>
                  <a:pt x="4123" y="412"/>
                  <a:pt x="4126" y="413"/>
                  <a:pt x="4129" y="415"/>
                </a:cubicBezTo>
                <a:lnTo>
                  <a:pt x="7580" y="2165"/>
                </a:lnTo>
                <a:cubicBezTo>
                  <a:pt x="7639" y="2199"/>
                  <a:pt x="7675" y="2265"/>
                  <a:pt x="7675" y="2336"/>
                </a:cubicBezTo>
                <a:lnTo>
                  <a:pt x="7675" y="2435"/>
                </a:lnTo>
                <a:lnTo>
                  <a:pt x="7291" y="2550"/>
                </a:lnTo>
                <a:cubicBezTo>
                  <a:pt x="7286" y="2484"/>
                  <a:pt x="7246" y="2425"/>
                  <a:pt x="7187" y="2395"/>
                </a:cubicBezTo>
                <a:lnTo>
                  <a:pt x="4117" y="838"/>
                </a:lnTo>
                <a:cubicBezTo>
                  <a:pt x="4090" y="825"/>
                  <a:pt x="4060" y="818"/>
                  <a:pt x="4031" y="818"/>
                </a:cubicBezTo>
                <a:cubicBezTo>
                  <a:pt x="4001" y="818"/>
                  <a:pt x="3971" y="825"/>
                  <a:pt x="3944" y="838"/>
                </a:cubicBezTo>
                <a:lnTo>
                  <a:pt x="3179" y="1226"/>
                </a:lnTo>
                <a:cubicBezTo>
                  <a:pt x="3077" y="1277"/>
                  <a:pt x="3041" y="1410"/>
                  <a:pt x="3110" y="1508"/>
                </a:cubicBezTo>
                <a:cubicBezTo>
                  <a:pt x="3147" y="1560"/>
                  <a:pt x="3206" y="1587"/>
                  <a:pt x="3266" y="1587"/>
                </a:cubicBezTo>
                <a:cubicBezTo>
                  <a:pt x="3297" y="1587"/>
                  <a:pt x="3329" y="1580"/>
                  <a:pt x="3358" y="1565"/>
                </a:cubicBezTo>
                <a:lnTo>
                  <a:pt x="4030" y="1224"/>
                </a:lnTo>
                <a:lnTo>
                  <a:pt x="6882" y="2670"/>
                </a:lnTo>
                <a:lnTo>
                  <a:pt x="6299" y="2842"/>
                </a:lnTo>
                <a:lnTo>
                  <a:pt x="4942" y="2438"/>
                </a:lnTo>
                <a:cubicBezTo>
                  <a:pt x="4843" y="2409"/>
                  <a:pt x="4739" y="2385"/>
                  <a:pt x="4629" y="2385"/>
                </a:cubicBezTo>
                <a:cubicBezTo>
                  <a:pt x="4511" y="2385"/>
                  <a:pt x="4386" y="2412"/>
                  <a:pt x="4254" y="2490"/>
                </a:cubicBezTo>
                <a:lnTo>
                  <a:pt x="4028" y="2620"/>
                </a:lnTo>
                <a:lnTo>
                  <a:pt x="3801" y="2490"/>
                </a:lnTo>
                <a:cubicBezTo>
                  <a:pt x="3668" y="2412"/>
                  <a:pt x="3544" y="2385"/>
                  <a:pt x="3426" y="2385"/>
                </a:cubicBezTo>
                <a:cubicBezTo>
                  <a:pt x="3316" y="2385"/>
                  <a:pt x="3212" y="2409"/>
                  <a:pt x="3113" y="2438"/>
                </a:cubicBezTo>
                <a:lnTo>
                  <a:pt x="1757" y="2842"/>
                </a:lnTo>
                <a:lnTo>
                  <a:pt x="1193" y="2662"/>
                </a:lnTo>
                <a:lnTo>
                  <a:pt x="1814" y="2349"/>
                </a:lnTo>
                <a:cubicBezTo>
                  <a:pt x="1908" y="2301"/>
                  <a:pt x="1946" y="2185"/>
                  <a:pt x="1898" y="2091"/>
                </a:cubicBezTo>
                <a:cubicBezTo>
                  <a:pt x="1864" y="2024"/>
                  <a:pt x="1796" y="1986"/>
                  <a:pt x="1726" y="1986"/>
                </a:cubicBezTo>
                <a:cubicBezTo>
                  <a:pt x="1697" y="1986"/>
                  <a:pt x="1668" y="1992"/>
                  <a:pt x="1640" y="2006"/>
                </a:cubicBezTo>
                <a:lnTo>
                  <a:pt x="876" y="2394"/>
                </a:lnTo>
                <a:cubicBezTo>
                  <a:pt x="823" y="2421"/>
                  <a:pt x="785" y="2471"/>
                  <a:pt x="775" y="2530"/>
                </a:cubicBezTo>
                <a:lnTo>
                  <a:pt x="387" y="2408"/>
                </a:lnTo>
                <a:lnTo>
                  <a:pt x="387" y="2335"/>
                </a:lnTo>
                <a:cubicBezTo>
                  <a:pt x="385" y="2257"/>
                  <a:pt x="427" y="2189"/>
                  <a:pt x="494" y="2157"/>
                </a:cubicBezTo>
                <a:cubicBezTo>
                  <a:pt x="495" y="2157"/>
                  <a:pt x="496" y="2156"/>
                  <a:pt x="496" y="2156"/>
                </a:cubicBezTo>
                <a:lnTo>
                  <a:pt x="3935" y="413"/>
                </a:lnTo>
                <a:cubicBezTo>
                  <a:pt x="3937" y="412"/>
                  <a:pt x="3941" y="410"/>
                  <a:pt x="3942" y="409"/>
                </a:cubicBezTo>
                <a:cubicBezTo>
                  <a:pt x="3969" y="393"/>
                  <a:pt x="3998" y="386"/>
                  <a:pt x="4030" y="386"/>
                </a:cubicBezTo>
                <a:close/>
                <a:moveTo>
                  <a:pt x="4611" y="2769"/>
                </a:moveTo>
                <a:cubicBezTo>
                  <a:pt x="4667" y="2769"/>
                  <a:pt x="4732" y="2782"/>
                  <a:pt x="4814" y="2807"/>
                </a:cubicBezTo>
                <a:lnTo>
                  <a:pt x="6225" y="3227"/>
                </a:lnTo>
                <a:cubicBezTo>
                  <a:pt x="6243" y="3232"/>
                  <a:pt x="6261" y="3235"/>
                  <a:pt x="6280" y="3235"/>
                </a:cubicBezTo>
                <a:cubicBezTo>
                  <a:pt x="6298" y="3235"/>
                  <a:pt x="6316" y="3232"/>
                  <a:pt x="6334" y="3227"/>
                </a:cubicBezTo>
                <a:lnTo>
                  <a:pt x="7657" y="2834"/>
                </a:lnTo>
                <a:lnTo>
                  <a:pt x="7657" y="4885"/>
                </a:lnTo>
                <a:lnTo>
                  <a:pt x="6941" y="5153"/>
                </a:lnTo>
                <a:cubicBezTo>
                  <a:pt x="6899" y="5106"/>
                  <a:pt x="6849" y="5065"/>
                  <a:pt x="6794" y="5032"/>
                </a:cubicBezTo>
                <a:cubicBezTo>
                  <a:pt x="6665" y="4959"/>
                  <a:pt x="5779" y="4421"/>
                  <a:pt x="5133" y="4028"/>
                </a:cubicBezTo>
                <a:cubicBezTo>
                  <a:pt x="4909" y="3893"/>
                  <a:pt x="4707" y="3771"/>
                  <a:pt x="4561" y="3683"/>
                </a:cubicBezTo>
                <a:cubicBezTo>
                  <a:pt x="4488" y="3637"/>
                  <a:pt x="4429" y="3602"/>
                  <a:pt x="4389" y="3577"/>
                </a:cubicBezTo>
                <a:cubicBezTo>
                  <a:pt x="4299" y="3525"/>
                  <a:pt x="4280" y="3511"/>
                  <a:pt x="4227" y="3511"/>
                </a:cubicBezTo>
                <a:cubicBezTo>
                  <a:pt x="4205" y="3511"/>
                  <a:pt x="4182" y="3516"/>
                  <a:pt x="4160" y="3522"/>
                </a:cubicBezTo>
                <a:cubicBezTo>
                  <a:pt x="3974" y="3588"/>
                  <a:pt x="3704" y="3708"/>
                  <a:pt x="3531" y="3794"/>
                </a:cubicBezTo>
                <a:cubicBezTo>
                  <a:pt x="3497" y="3810"/>
                  <a:pt x="3458" y="3820"/>
                  <a:pt x="3419" y="3820"/>
                </a:cubicBezTo>
                <a:cubicBezTo>
                  <a:pt x="3354" y="3820"/>
                  <a:pt x="3288" y="3793"/>
                  <a:pt x="3251" y="3727"/>
                </a:cubicBezTo>
                <a:cubicBezTo>
                  <a:pt x="3197" y="3634"/>
                  <a:pt x="3230" y="3514"/>
                  <a:pt x="3323" y="3459"/>
                </a:cubicBezTo>
                <a:lnTo>
                  <a:pt x="4427" y="2822"/>
                </a:lnTo>
                <a:cubicBezTo>
                  <a:pt x="4488" y="2787"/>
                  <a:pt x="4544" y="2769"/>
                  <a:pt x="4611" y="2769"/>
                </a:cubicBezTo>
                <a:close/>
                <a:moveTo>
                  <a:pt x="1493" y="5153"/>
                </a:moveTo>
                <a:cubicBezTo>
                  <a:pt x="1527" y="5153"/>
                  <a:pt x="1559" y="5162"/>
                  <a:pt x="1588" y="5179"/>
                </a:cubicBezTo>
                <a:cubicBezTo>
                  <a:pt x="1681" y="5232"/>
                  <a:pt x="1712" y="5351"/>
                  <a:pt x="1659" y="5442"/>
                </a:cubicBezTo>
                <a:lnTo>
                  <a:pt x="1441" y="5820"/>
                </a:lnTo>
                <a:cubicBezTo>
                  <a:pt x="1406" y="5881"/>
                  <a:pt x="1340" y="5916"/>
                  <a:pt x="1273" y="5916"/>
                </a:cubicBezTo>
                <a:cubicBezTo>
                  <a:pt x="1240" y="5916"/>
                  <a:pt x="1208" y="5908"/>
                  <a:pt x="1178" y="5891"/>
                </a:cubicBezTo>
                <a:cubicBezTo>
                  <a:pt x="1134" y="5865"/>
                  <a:pt x="1102" y="5824"/>
                  <a:pt x="1089" y="5773"/>
                </a:cubicBezTo>
                <a:cubicBezTo>
                  <a:pt x="1074" y="5723"/>
                  <a:pt x="1081" y="5671"/>
                  <a:pt x="1107" y="5627"/>
                </a:cubicBezTo>
                <a:lnTo>
                  <a:pt x="1325" y="5250"/>
                </a:lnTo>
                <a:cubicBezTo>
                  <a:pt x="1351" y="5206"/>
                  <a:pt x="1392" y="5174"/>
                  <a:pt x="1443" y="5159"/>
                </a:cubicBezTo>
                <a:cubicBezTo>
                  <a:pt x="1460" y="5155"/>
                  <a:pt x="1477" y="5153"/>
                  <a:pt x="1493" y="5153"/>
                </a:cubicBezTo>
                <a:close/>
                <a:moveTo>
                  <a:pt x="2352" y="5204"/>
                </a:moveTo>
                <a:cubicBezTo>
                  <a:pt x="2386" y="5204"/>
                  <a:pt x="2419" y="5213"/>
                  <a:pt x="2448" y="5229"/>
                </a:cubicBezTo>
                <a:cubicBezTo>
                  <a:pt x="2540" y="5283"/>
                  <a:pt x="2571" y="5402"/>
                  <a:pt x="2518" y="5493"/>
                </a:cubicBezTo>
                <a:lnTo>
                  <a:pt x="2461" y="5592"/>
                </a:lnTo>
                <a:lnTo>
                  <a:pt x="2083" y="6246"/>
                </a:lnTo>
                <a:lnTo>
                  <a:pt x="2027" y="6345"/>
                </a:lnTo>
                <a:cubicBezTo>
                  <a:pt x="1991" y="6407"/>
                  <a:pt x="1925" y="6442"/>
                  <a:pt x="1859" y="6442"/>
                </a:cubicBezTo>
                <a:cubicBezTo>
                  <a:pt x="1826" y="6442"/>
                  <a:pt x="1793" y="6433"/>
                  <a:pt x="1763" y="6416"/>
                </a:cubicBezTo>
                <a:cubicBezTo>
                  <a:pt x="1670" y="6363"/>
                  <a:pt x="1639" y="6247"/>
                  <a:pt x="1692" y="6154"/>
                </a:cubicBezTo>
                <a:lnTo>
                  <a:pt x="1774" y="6012"/>
                </a:lnTo>
                <a:lnTo>
                  <a:pt x="1992" y="5635"/>
                </a:lnTo>
                <a:lnTo>
                  <a:pt x="2185" y="5300"/>
                </a:lnTo>
                <a:cubicBezTo>
                  <a:pt x="2210" y="5256"/>
                  <a:pt x="2251" y="5224"/>
                  <a:pt x="2301" y="5211"/>
                </a:cubicBezTo>
                <a:cubicBezTo>
                  <a:pt x="2318" y="5206"/>
                  <a:pt x="2335" y="5204"/>
                  <a:pt x="2352" y="5204"/>
                </a:cubicBezTo>
                <a:close/>
                <a:moveTo>
                  <a:pt x="2962" y="5689"/>
                </a:moveTo>
                <a:cubicBezTo>
                  <a:pt x="2995" y="5689"/>
                  <a:pt x="3028" y="5698"/>
                  <a:pt x="3057" y="5715"/>
                </a:cubicBezTo>
                <a:cubicBezTo>
                  <a:pt x="3150" y="5768"/>
                  <a:pt x="3180" y="5887"/>
                  <a:pt x="3127" y="5978"/>
                </a:cubicBezTo>
                <a:lnTo>
                  <a:pt x="3048" y="6116"/>
                </a:lnTo>
                <a:lnTo>
                  <a:pt x="2830" y="6493"/>
                </a:lnTo>
                <a:lnTo>
                  <a:pt x="2751" y="6631"/>
                </a:lnTo>
                <a:cubicBezTo>
                  <a:pt x="2716" y="6693"/>
                  <a:pt x="2651" y="6727"/>
                  <a:pt x="2584" y="6727"/>
                </a:cubicBezTo>
                <a:cubicBezTo>
                  <a:pt x="2551" y="6727"/>
                  <a:pt x="2518" y="6719"/>
                  <a:pt x="2488" y="6702"/>
                </a:cubicBezTo>
                <a:cubicBezTo>
                  <a:pt x="2395" y="6649"/>
                  <a:pt x="2362" y="6531"/>
                  <a:pt x="2416" y="6439"/>
                </a:cubicBezTo>
                <a:lnTo>
                  <a:pt x="2793" y="5785"/>
                </a:lnTo>
                <a:cubicBezTo>
                  <a:pt x="2819" y="5742"/>
                  <a:pt x="2861" y="5709"/>
                  <a:pt x="2911" y="5696"/>
                </a:cubicBezTo>
                <a:cubicBezTo>
                  <a:pt x="2928" y="5691"/>
                  <a:pt x="2945" y="5689"/>
                  <a:pt x="2962" y="5689"/>
                </a:cubicBezTo>
                <a:close/>
                <a:moveTo>
                  <a:pt x="3426" y="2771"/>
                </a:moveTo>
                <a:cubicBezTo>
                  <a:pt x="3492" y="2771"/>
                  <a:pt x="3547" y="2788"/>
                  <a:pt x="3608" y="2823"/>
                </a:cubicBezTo>
                <a:lnTo>
                  <a:pt x="3643" y="2844"/>
                </a:lnTo>
                <a:lnTo>
                  <a:pt x="3161" y="3123"/>
                </a:lnTo>
                <a:cubicBezTo>
                  <a:pt x="2897" y="3275"/>
                  <a:pt x="2786" y="3603"/>
                  <a:pt x="2915" y="3877"/>
                </a:cubicBezTo>
                <a:cubicBezTo>
                  <a:pt x="3015" y="4089"/>
                  <a:pt x="3220" y="4207"/>
                  <a:pt x="3439" y="4207"/>
                </a:cubicBezTo>
                <a:cubicBezTo>
                  <a:pt x="3532" y="4207"/>
                  <a:pt x="3629" y="4186"/>
                  <a:pt x="3720" y="4141"/>
                </a:cubicBezTo>
                <a:cubicBezTo>
                  <a:pt x="3862" y="4071"/>
                  <a:pt x="4066" y="3978"/>
                  <a:pt x="4224" y="3918"/>
                </a:cubicBezTo>
                <a:cubicBezTo>
                  <a:pt x="4357" y="3999"/>
                  <a:pt x="4649" y="4176"/>
                  <a:pt x="4953" y="4360"/>
                </a:cubicBezTo>
                <a:cubicBezTo>
                  <a:pt x="5638" y="4774"/>
                  <a:pt x="6488" y="5291"/>
                  <a:pt x="6620" y="5368"/>
                </a:cubicBezTo>
                <a:cubicBezTo>
                  <a:pt x="6664" y="5393"/>
                  <a:pt x="6697" y="5434"/>
                  <a:pt x="6711" y="5484"/>
                </a:cubicBezTo>
                <a:cubicBezTo>
                  <a:pt x="6724" y="5535"/>
                  <a:pt x="6717" y="5587"/>
                  <a:pt x="6691" y="5631"/>
                </a:cubicBezTo>
                <a:cubicBezTo>
                  <a:pt x="6655" y="5693"/>
                  <a:pt x="6591" y="5727"/>
                  <a:pt x="6524" y="5727"/>
                </a:cubicBezTo>
                <a:cubicBezTo>
                  <a:pt x="6491" y="5727"/>
                  <a:pt x="6458" y="5719"/>
                  <a:pt x="6428" y="5701"/>
                </a:cubicBezTo>
                <a:lnTo>
                  <a:pt x="6095" y="5507"/>
                </a:lnTo>
                <a:lnTo>
                  <a:pt x="4852" y="4791"/>
                </a:lnTo>
                <a:cubicBezTo>
                  <a:pt x="4822" y="4773"/>
                  <a:pt x="4789" y="4765"/>
                  <a:pt x="4757" y="4765"/>
                </a:cubicBezTo>
                <a:cubicBezTo>
                  <a:pt x="4691" y="4765"/>
                  <a:pt x="4626" y="4799"/>
                  <a:pt x="4591" y="4862"/>
                </a:cubicBezTo>
                <a:cubicBezTo>
                  <a:pt x="4537" y="4953"/>
                  <a:pt x="4569" y="5070"/>
                  <a:pt x="4661" y="5123"/>
                </a:cubicBezTo>
                <a:lnTo>
                  <a:pt x="5904" y="5840"/>
                </a:lnTo>
                <a:cubicBezTo>
                  <a:pt x="5994" y="5893"/>
                  <a:pt x="6027" y="6012"/>
                  <a:pt x="5975" y="6104"/>
                </a:cubicBezTo>
                <a:cubicBezTo>
                  <a:pt x="5948" y="6147"/>
                  <a:pt x="5907" y="6180"/>
                  <a:pt x="5857" y="6193"/>
                </a:cubicBezTo>
                <a:cubicBezTo>
                  <a:pt x="5840" y="6198"/>
                  <a:pt x="5823" y="6200"/>
                  <a:pt x="5806" y="6200"/>
                </a:cubicBezTo>
                <a:cubicBezTo>
                  <a:pt x="5772" y="6200"/>
                  <a:pt x="5740" y="6191"/>
                  <a:pt x="5711" y="6175"/>
                </a:cubicBezTo>
                <a:lnTo>
                  <a:pt x="5491" y="6047"/>
                </a:lnTo>
                <a:lnTo>
                  <a:pt x="4401" y="5418"/>
                </a:lnTo>
                <a:cubicBezTo>
                  <a:pt x="4371" y="5400"/>
                  <a:pt x="4338" y="5392"/>
                  <a:pt x="4305" y="5392"/>
                </a:cubicBezTo>
                <a:cubicBezTo>
                  <a:pt x="4239" y="5392"/>
                  <a:pt x="4175" y="5427"/>
                  <a:pt x="4139" y="5489"/>
                </a:cubicBezTo>
                <a:cubicBezTo>
                  <a:pt x="4086" y="5580"/>
                  <a:pt x="4117" y="5697"/>
                  <a:pt x="4210" y="5751"/>
                </a:cubicBezTo>
                <a:lnTo>
                  <a:pt x="5299" y="6380"/>
                </a:lnTo>
                <a:lnTo>
                  <a:pt x="5310" y="6389"/>
                </a:lnTo>
                <a:cubicBezTo>
                  <a:pt x="5387" y="6443"/>
                  <a:pt x="5418" y="6543"/>
                  <a:pt x="5378" y="6630"/>
                </a:cubicBezTo>
                <a:cubicBezTo>
                  <a:pt x="5354" y="6682"/>
                  <a:pt x="5309" y="6720"/>
                  <a:pt x="5253" y="6734"/>
                </a:cubicBezTo>
                <a:cubicBezTo>
                  <a:pt x="5235" y="6739"/>
                  <a:pt x="5218" y="6742"/>
                  <a:pt x="5201" y="6742"/>
                </a:cubicBezTo>
                <a:cubicBezTo>
                  <a:pt x="5168" y="6742"/>
                  <a:pt x="5136" y="6733"/>
                  <a:pt x="5108" y="6716"/>
                </a:cubicBezTo>
                <a:lnTo>
                  <a:pt x="4732" y="6499"/>
                </a:lnTo>
                <a:lnTo>
                  <a:pt x="4053" y="6106"/>
                </a:lnTo>
                <a:cubicBezTo>
                  <a:pt x="4004" y="6028"/>
                  <a:pt x="3936" y="5958"/>
                  <a:pt x="3850" y="5909"/>
                </a:cubicBezTo>
                <a:cubicBezTo>
                  <a:pt x="3763" y="5858"/>
                  <a:pt x="3665" y="5832"/>
                  <a:pt x="3567" y="5832"/>
                </a:cubicBezTo>
                <a:cubicBezTo>
                  <a:pt x="3561" y="5832"/>
                  <a:pt x="3555" y="5832"/>
                  <a:pt x="3549" y="5832"/>
                </a:cubicBezTo>
                <a:cubicBezTo>
                  <a:pt x="3533" y="5652"/>
                  <a:pt x="3431" y="5483"/>
                  <a:pt x="3262" y="5386"/>
                </a:cubicBezTo>
                <a:cubicBezTo>
                  <a:pt x="3174" y="5334"/>
                  <a:pt x="3075" y="5309"/>
                  <a:pt x="2974" y="5309"/>
                </a:cubicBezTo>
                <a:cubicBezTo>
                  <a:pt x="2961" y="5309"/>
                  <a:pt x="2947" y="5309"/>
                  <a:pt x="2934" y="5310"/>
                </a:cubicBezTo>
                <a:cubicBezTo>
                  <a:pt x="2932" y="5291"/>
                  <a:pt x="2927" y="5271"/>
                  <a:pt x="2922" y="5251"/>
                </a:cubicBezTo>
                <a:cubicBezTo>
                  <a:pt x="2883" y="5103"/>
                  <a:pt x="2787" y="4977"/>
                  <a:pt x="2654" y="4901"/>
                </a:cubicBezTo>
                <a:cubicBezTo>
                  <a:pt x="2565" y="4850"/>
                  <a:pt x="2466" y="4824"/>
                  <a:pt x="2366" y="4824"/>
                </a:cubicBezTo>
                <a:cubicBezTo>
                  <a:pt x="2316" y="4824"/>
                  <a:pt x="2265" y="4831"/>
                  <a:pt x="2215" y="4844"/>
                </a:cubicBezTo>
                <a:cubicBezTo>
                  <a:pt x="2116" y="4871"/>
                  <a:pt x="2028" y="4922"/>
                  <a:pt x="1958" y="4993"/>
                </a:cubicBezTo>
                <a:cubicBezTo>
                  <a:pt x="1907" y="4926"/>
                  <a:pt x="1838" y="4869"/>
                  <a:pt x="1756" y="4830"/>
                </a:cubicBezTo>
                <a:cubicBezTo>
                  <a:pt x="1681" y="4794"/>
                  <a:pt x="1600" y="4777"/>
                  <a:pt x="1519" y="4777"/>
                </a:cubicBezTo>
                <a:cubicBezTo>
                  <a:pt x="1313" y="4777"/>
                  <a:pt x="1107" y="4887"/>
                  <a:pt x="1001" y="5071"/>
                </a:cubicBezTo>
                <a:lnTo>
                  <a:pt x="931" y="5194"/>
                </a:lnTo>
                <a:lnTo>
                  <a:pt x="388" y="4882"/>
                </a:lnTo>
                <a:lnTo>
                  <a:pt x="388" y="2811"/>
                </a:lnTo>
                <a:lnTo>
                  <a:pt x="388" y="2811"/>
                </a:lnTo>
                <a:lnTo>
                  <a:pt x="1696" y="3227"/>
                </a:lnTo>
                <a:cubicBezTo>
                  <a:pt x="1715" y="3233"/>
                  <a:pt x="1735" y="3236"/>
                  <a:pt x="1754" y="3236"/>
                </a:cubicBezTo>
                <a:cubicBezTo>
                  <a:pt x="1773" y="3236"/>
                  <a:pt x="1791" y="3233"/>
                  <a:pt x="1810" y="3228"/>
                </a:cubicBezTo>
                <a:lnTo>
                  <a:pt x="3221" y="2808"/>
                </a:lnTo>
                <a:cubicBezTo>
                  <a:pt x="3304" y="2784"/>
                  <a:pt x="3369" y="2771"/>
                  <a:pt x="3426" y="2771"/>
                </a:cubicBezTo>
                <a:close/>
                <a:moveTo>
                  <a:pt x="3551" y="6211"/>
                </a:moveTo>
                <a:cubicBezTo>
                  <a:pt x="3584" y="6211"/>
                  <a:pt x="3615" y="6220"/>
                  <a:pt x="3644" y="6237"/>
                </a:cubicBezTo>
                <a:cubicBezTo>
                  <a:pt x="3737" y="6290"/>
                  <a:pt x="3768" y="6409"/>
                  <a:pt x="3715" y="6500"/>
                </a:cubicBezTo>
                <a:lnTo>
                  <a:pt x="3497" y="6877"/>
                </a:lnTo>
                <a:cubicBezTo>
                  <a:pt x="3461" y="6940"/>
                  <a:pt x="3397" y="6974"/>
                  <a:pt x="3330" y="6974"/>
                </a:cubicBezTo>
                <a:cubicBezTo>
                  <a:pt x="3298" y="6974"/>
                  <a:pt x="3264" y="6966"/>
                  <a:pt x="3234" y="6948"/>
                </a:cubicBezTo>
                <a:cubicBezTo>
                  <a:pt x="3190" y="6923"/>
                  <a:pt x="3158" y="6881"/>
                  <a:pt x="3143" y="6831"/>
                </a:cubicBezTo>
                <a:cubicBezTo>
                  <a:pt x="3130" y="6782"/>
                  <a:pt x="3137" y="6729"/>
                  <a:pt x="3163" y="6685"/>
                </a:cubicBezTo>
                <a:lnTo>
                  <a:pt x="3381" y="6308"/>
                </a:lnTo>
                <a:cubicBezTo>
                  <a:pt x="3407" y="6264"/>
                  <a:pt x="3448" y="6231"/>
                  <a:pt x="3499" y="6218"/>
                </a:cubicBezTo>
                <a:cubicBezTo>
                  <a:pt x="3516" y="6213"/>
                  <a:pt x="3534" y="6211"/>
                  <a:pt x="3551" y="6211"/>
                </a:cubicBezTo>
                <a:close/>
                <a:moveTo>
                  <a:pt x="4097" y="6579"/>
                </a:moveTo>
                <a:lnTo>
                  <a:pt x="4526" y="6827"/>
                </a:lnTo>
                <a:cubicBezTo>
                  <a:pt x="4618" y="6880"/>
                  <a:pt x="4651" y="6999"/>
                  <a:pt x="4597" y="7091"/>
                </a:cubicBezTo>
                <a:cubicBezTo>
                  <a:pt x="4561" y="7153"/>
                  <a:pt x="4497" y="7187"/>
                  <a:pt x="4430" y="7187"/>
                </a:cubicBezTo>
                <a:cubicBezTo>
                  <a:pt x="4397" y="7187"/>
                  <a:pt x="4364" y="7179"/>
                  <a:pt x="4334" y="7162"/>
                </a:cubicBezTo>
                <a:lnTo>
                  <a:pt x="3916" y="6920"/>
                </a:lnTo>
                <a:lnTo>
                  <a:pt x="4046" y="6693"/>
                </a:lnTo>
                <a:cubicBezTo>
                  <a:pt x="4067" y="6656"/>
                  <a:pt x="4085" y="6618"/>
                  <a:pt x="4097" y="6579"/>
                </a:cubicBezTo>
                <a:close/>
                <a:moveTo>
                  <a:pt x="6770" y="6050"/>
                </a:moveTo>
                <a:cubicBezTo>
                  <a:pt x="6637" y="6494"/>
                  <a:pt x="6401" y="6922"/>
                  <a:pt x="6072" y="7309"/>
                </a:cubicBezTo>
                <a:cubicBezTo>
                  <a:pt x="5547" y="7926"/>
                  <a:pt x="4821" y="8402"/>
                  <a:pt x="4020" y="8653"/>
                </a:cubicBezTo>
                <a:cubicBezTo>
                  <a:pt x="3221" y="8402"/>
                  <a:pt x="2493" y="7926"/>
                  <a:pt x="1969" y="7309"/>
                </a:cubicBezTo>
                <a:cubicBezTo>
                  <a:pt x="1818" y="7131"/>
                  <a:pt x="1687" y="6947"/>
                  <a:pt x="1577" y="6756"/>
                </a:cubicBezTo>
                <a:lnTo>
                  <a:pt x="1577" y="6756"/>
                </a:lnTo>
                <a:cubicBezTo>
                  <a:pt x="1666" y="6804"/>
                  <a:pt x="1763" y="6827"/>
                  <a:pt x="1858" y="6827"/>
                </a:cubicBezTo>
                <a:cubicBezTo>
                  <a:pt x="1929" y="6827"/>
                  <a:pt x="2000" y="6814"/>
                  <a:pt x="2066" y="6789"/>
                </a:cubicBezTo>
                <a:cubicBezTo>
                  <a:pt x="2115" y="6889"/>
                  <a:pt x="2192" y="6976"/>
                  <a:pt x="2295" y="7034"/>
                </a:cubicBezTo>
                <a:cubicBezTo>
                  <a:pt x="2386" y="7087"/>
                  <a:pt x="2485" y="7112"/>
                  <a:pt x="2583" y="7112"/>
                </a:cubicBezTo>
                <a:cubicBezTo>
                  <a:pt x="2667" y="7112"/>
                  <a:pt x="2749" y="7094"/>
                  <a:pt x="2824" y="7059"/>
                </a:cubicBezTo>
                <a:cubicBezTo>
                  <a:pt x="2874" y="7152"/>
                  <a:pt x="2948" y="7228"/>
                  <a:pt x="3041" y="7282"/>
                </a:cubicBezTo>
                <a:cubicBezTo>
                  <a:pt x="3129" y="7332"/>
                  <a:pt x="3227" y="7359"/>
                  <a:pt x="3327" y="7359"/>
                </a:cubicBezTo>
                <a:cubicBezTo>
                  <a:pt x="3377" y="7359"/>
                  <a:pt x="3428" y="7353"/>
                  <a:pt x="3478" y="7338"/>
                </a:cubicBezTo>
                <a:cubicBezTo>
                  <a:pt x="3556" y="7318"/>
                  <a:pt x="3626" y="7282"/>
                  <a:pt x="3688" y="7234"/>
                </a:cubicBezTo>
                <a:lnTo>
                  <a:pt x="4140" y="7495"/>
                </a:lnTo>
                <a:cubicBezTo>
                  <a:pt x="4231" y="7547"/>
                  <a:pt x="4330" y="7573"/>
                  <a:pt x="4428" y="7573"/>
                </a:cubicBezTo>
                <a:cubicBezTo>
                  <a:pt x="4628" y="7573"/>
                  <a:pt x="4822" y="7469"/>
                  <a:pt x="4929" y="7285"/>
                </a:cubicBezTo>
                <a:cubicBezTo>
                  <a:pt x="4964" y="7224"/>
                  <a:pt x="4988" y="7157"/>
                  <a:pt x="4998" y="7092"/>
                </a:cubicBezTo>
                <a:cubicBezTo>
                  <a:pt x="5060" y="7113"/>
                  <a:pt x="5123" y="7124"/>
                  <a:pt x="5187" y="7124"/>
                </a:cubicBezTo>
                <a:cubicBezTo>
                  <a:pt x="5237" y="7124"/>
                  <a:pt x="5288" y="7117"/>
                  <a:pt x="5338" y="7104"/>
                </a:cubicBezTo>
                <a:cubicBezTo>
                  <a:pt x="5486" y="7065"/>
                  <a:pt x="5611" y="6969"/>
                  <a:pt x="5688" y="6836"/>
                </a:cubicBezTo>
                <a:cubicBezTo>
                  <a:pt x="5735" y="6756"/>
                  <a:pt x="5759" y="6669"/>
                  <a:pt x="5764" y="6584"/>
                </a:cubicBezTo>
                <a:cubicBezTo>
                  <a:pt x="5772" y="6584"/>
                  <a:pt x="5779" y="6584"/>
                  <a:pt x="5787" y="6584"/>
                </a:cubicBezTo>
                <a:cubicBezTo>
                  <a:pt x="5839" y="6584"/>
                  <a:pt x="5891" y="6577"/>
                  <a:pt x="5943" y="6564"/>
                </a:cubicBezTo>
                <a:cubicBezTo>
                  <a:pt x="6091" y="6525"/>
                  <a:pt x="6217" y="6429"/>
                  <a:pt x="6293" y="6296"/>
                </a:cubicBezTo>
                <a:cubicBezTo>
                  <a:pt x="6331" y="6230"/>
                  <a:pt x="6354" y="6161"/>
                  <a:pt x="6364" y="6091"/>
                </a:cubicBezTo>
                <a:cubicBezTo>
                  <a:pt x="6413" y="6104"/>
                  <a:pt x="6463" y="6110"/>
                  <a:pt x="6513" y="6110"/>
                </a:cubicBezTo>
                <a:cubicBezTo>
                  <a:pt x="6602" y="6110"/>
                  <a:pt x="6690" y="6090"/>
                  <a:pt x="6770" y="6050"/>
                </a:cubicBezTo>
                <a:close/>
                <a:moveTo>
                  <a:pt x="7666" y="5294"/>
                </a:moveTo>
                <a:lnTo>
                  <a:pt x="7666" y="5294"/>
                </a:lnTo>
                <a:cubicBezTo>
                  <a:pt x="7639" y="6193"/>
                  <a:pt x="7291" y="7059"/>
                  <a:pt x="6658" y="7803"/>
                </a:cubicBezTo>
                <a:cubicBezTo>
                  <a:pt x="5999" y="8581"/>
                  <a:pt x="5078" y="9160"/>
                  <a:pt x="4069" y="9437"/>
                </a:cubicBezTo>
                <a:cubicBezTo>
                  <a:pt x="4054" y="9441"/>
                  <a:pt x="4039" y="9443"/>
                  <a:pt x="4024" y="9443"/>
                </a:cubicBezTo>
                <a:cubicBezTo>
                  <a:pt x="4007" y="9443"/>
                  <a:pt x="3989" y="9440"/>
                  <a:pt x="3971" y="9436"/>
                </a:cubicBezTo>
                <a:cubicBezTo>
                  <a:pt x="3970" y="9436"/>
                  <a:pt x="3969" y="9434"/>
                  <a:pt x="3968" y="9434"/>
                </a:cubicBezTo>
                <a:cubicBezTo>
                  <a:pt x="2961" y="9155"/>
                  <a:pt x="2044" y="8577"/>
                  <a:pt x="1385" y="7803"/>
                </a:cubicBezTo>
                <a:cubicBezTo>
                  <a:pt x="758" y="7066"/>
                  <a:pt x="412" y="6211"/>
                  <a:pt x="379" y="5321"/>
                </a:cubicBezTo>
                <a:lnTo>
                  <a:pt x="379" y="5321"/>
                </a:lnTo>
                <a:lnTo>
                  <a:pt x="733" y="5525"/>
                </a:lnTo>
                <a:cubicBezTo>
                  <a:pt x="693" y="5636"/>
                  <a:pt x="687" y="5756"/>
                  <a:pt x="719" y="5872"/>
                </a:cubicBezTo>
                <a:cubicBezTo>
                  <a:pt x="751" y="5988"/>
                  <a:pt x="815" y="6091"/>
                  <a:pt x="909" y="6166"/>
                </a:cubicBezTo>
                <a:cubicBezTo>
                  <a:pt x="1058" y="6661"/>
                  <a:pt x="1318" y="7127"/>
                  <a:pt x="1679" y="7552"/>
                </a:cubicBezTo>
                <a:cubicBezTo>
                  <a:pt x="2262" y="8239"/>
                  <a:pt x="3076" y="8766"/>
                  <a:pt x="3968" y="9033"/>
                </a:cubicBezTo>
                <a:cubicBezTo>
                  <a:pt x="3985" y="9039"/>
                  <a:pt x="4004" y="9041"/>
                  <a:pt x="4022" y="9041"/>
                </a:cubicBezTo>
                <a:cubicBezTo>
                  <a:pt x="4040" y="9041"/>
                  <a:pt x="4058" y="9039"/>
                  <a:pt x="4077" y="9033"/>
                </a:cubicBezTo>
                <a:cubicBezTo>
                  <a:pt x="4968" y="8766"/>
                  <a:pt x="5782" y="8239"/>
                  <a:pt x="6365" y="7552"/>
                </a:cubicBezTo>
                <a:cubicBezTo>
                  <a:pt x="6903" y="6921"/>
                  <a:pt x="7215" y="6193"/>
                  <a:pt x="7274" y="5441"/>
                </a:cubicBezTo>
                <a:lnTo>
                  <a:pt x="7666" y="5294"/>
                </a:lnTo>
                <a:close/>
                <a:moveTo>
                  <a:pt x="4031" y="0"/>
                </a:moveTo>
                <a:cubicBezTo>
                  <a:pt x="3938" y="0"/>
                  <a:pt x="3844" y="24"/>
                  <a:pt x="3758" y="71"/>
                </a:cubicBezTo>
                <a:lnTo>
                  <a:pt x="325" y="1810"/>
                </a:lnTo>
                <a:cubicBezTo>
                  <a:pt x="129" y="1906"/>
                  <a:pt x="0" y="2112"/>
                  <a:pt x="0" y="2333"/>
                </a:cubicBezTo>
                <a:lnTo>
                  <a:pt x="0" y="5178"/>
                </a:lnTo>
                <a:cubicBezTo>
                  <a:pt x="0" y="6210"/>
                  <a:pt x="381" y="7203"/>
                  <a:pt x="1102" y="8051"/>
                </a:cubicBezTo>
                <a:cubicBezTo>
                  <a:pt x="1810" y="8882"/>
                  <a:pt x="2792" y="9504"/>
                  <a:pt x="3872" y="9802"/>
                </a:cubicBezTo>
                <a:cubicBezTo>
                  <a:pt x="3924" y="9817"/>
                  <a:pt x="3977" y="9825"/>
                  <a:pt x="4030" y="9825"/>
                </a:cubicBezTo>
                <a:cubicBezTo>
                  <a:pt x="4080" y="9825"/>
                  <a:pt x="4129" y="9819"/>
                  <a:pt x="4178" y="9804"/>
                </a:cubicBezTo>
                <a:cubicBezTo>
                  <a:pt x="5262" y="9508"/>
                  <a:pt x="6249" y="8885"/>
                  <a:pt x="6959" y="8051"/>
                </a:cubicBezTo>
                <a:cubicBezTo>
                  <a:pt x="7679" y="7203"/>
                  <a:pt x="8061" y="6210"/>
                  <a:pt x="8061" y="5178"/>
                </a:cubicBezTo>
                <a:lnTo>
                  <a:pt x="8060" y="2334"/>
                </a:lnTo>
                <a:cubicBezTo>
                  <a:pt x="8060" y="2124"/>
                  <a:pt x="7946" y="1929"/>
                  <a:pt x="7765" y="1826"/>
                </a:cubicBezTo>
                <a:cubicBezTo>
                  <a:pt x="7763" y="1825"/>
                  <a:pt x="7760" y="1824"/>
                  <a:pt x="7759" y="1823"/>
                </a:cubicBezTo>
                <a:lnTo>
                  <a:pt x="4308" y="74"/>
                </a:lnTo>
                <a:cubicBezTo>
                  <a:pt x="4222" y="25"/>
                  <a:pt x="4126" y="0"/>
                  <a:pt x="40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1100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43;p53">
            <a:extLst>
              <a:ext uri="{FF2B5EF4-FFF2-40B4-BE49-F238E27FC236}">
                <a16:creationId xmlns:a16="http://schemas.microsoft.com/office/drawing/2014/main" id="{01DA6872-A2B5-30C4-E754-355875F1FE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3244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Platform comparison – ilivesg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702084-E468-3B89-8428-295915E8B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696745"/>
            <a:ext cx="4136600" cy="44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83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43;p53">
            <a:extLst>
              <a:ext uri="{FF2B5EF4-FFF2-40B4-BE49-F238E27FC236}">
                <a16:creationId xmlns:a16="http://schemas.microsoft.com/office/drawing/2014/main" id="{01DA6872-A2B5-30C4-E754-355875F1FE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3244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Platform comparison – carousell</a:t>
            </a:r>
            <a:endParaRPr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9B073-A231-2805-9BEF-A310CBD5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4" y="696745"/>
            <a:ext cx="4228026" cy="4014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F2FD4A-C699-7BEF-4B2E-89CE9D5FE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50" y="696745"/>
            <a:ext cx="4600575" cy="401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04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5"/>
          <p:cNvPicPr preferRelativeResize="0"/>
          <p:nvPr/>
        </p:nvPicPr>
        <p:blipFill rotWithShape="1">
          <a:blip r:embed="rId3">
            <a:alphaModFix/>
          </a:blip>
          <a:srcRect l="9318" r="1934" b="53014"/>
          <a:stretch/>
        </p:blipFill>
        <p:spPr>
          <a:xfrm>
            <a:off x="514350" y="534975"/>
            <a:ext cx="8115298" cy="4597425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xfrm>
            <a:off x="514350" y="111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 - MERN</a:t>
            </a:r>
            <a:endParaRPr dirty="0"/>
          </a:p>
        </p:txBody>
      </p:sp>
      <p:graphicFrame>
        <p:nvGraphicFramePr>
          <p:cNvPr id="206" name="Google Shape;206;p35"/>
          <p:cNvGraphicFramePr/>
          <p:nvPr>
            <p:extLst>
              <p:ext uri="{D42A27DB-BD31-4B8C-83A1-F6EECF244321}">
                <p14:modId xmlns:p14="http://schemas.microsoft.com/office/powerpoint/2010/main" val="4093300067"/>
              </p:ext>
            </p:extLst>
          </p:nvPr>
        </p:nvGraphicFramePr>
        <p:xfrm>
          <a:off x="720000" y="785400"/>
          <a:ext cx="7704000" cy="4148550"/>
        </p:xfrm>
        <a:graphic>
          <a:graphicData uri="http://schemas.openxmlformats.org/drawingml/2006/table">
            <a:tbl>
              <a:tblPr>
                <a:noFill/>
                <a:tableStyleId>{774BD7F7-3A83-4346-8963-056C016E1D56}</a:tableStyleId>
              </a:tblPr>
              <a:tblGrid>
                <a:gridCol w="26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 sz="1100" b="1" dirty="0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Lato"/>
                          <a:ea typeface="Lato"/>
                          <a:cs typeface="Lato"/>
                          <a:sym typeface="Lato"/>
                        </a:rPr>
                      </a:br>
                      <a:r>
                        <a:rPr lang="en" sz="1100" b="1" dirty="0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Lato"/>
                          <a:ea typeface="Lato"/>
                          <a:cs typeface="Lato"/>
                          <a:sym typeface="Lato"/>
                        </a:rPr>
                        <a:t>Frontend</a:t>
                      </a:r>
                      <a:endParaRPr sz="1100" b="1" dirty="0">
                        <a:solidFill>
                          <a:schemeClr val="accent4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ReactJs, NextJs, CSS with Bootstrap, HTML, Javascript, Jest, React-Bootstrap</a:t>
                      </a:r>
                      <a:endParaRPr sz="1000" dirty="0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100" b="1" dirty="0">
                        <a:solidFill>
                          <a:schemeClr val="accent4"/>
                        </a:solidFill>
                        <a:uFill>
                          <a:noFill/>
                        </a:u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Lato"/>
                          <a:ea typeface="Lato"/>
                          <a:cs typeface="Lato"/>
                          <a:sym typeface="Lato"/>
                        </a:rPr>
                        <a:t>Backend</a:t>
                      </a:r>
                      <a:endParaRPr sz="1100" b="1" dirty="0">
                        <a:solidFill>
                          <a:schemeClr val="accent4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NodeJs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, 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ExpressJs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, MongoDB, Morgan, 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Multer</a:t>
                      </a:r>
                      <a:endParaRPr sz="1000" dirty="0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Lato"/>
                          <a:ea typeface="Lato"/>
                          <a:cs typeface="Lato"/>
                          <a:sym typeface="Lato"/>
                        </a:rPr>
                        <a:t>Server Hosting platform</a:t>
                      </a:r>
                      <a:endParaRPr sz="1100" b="1" dirty="0">
                        <a:solidFill>
                          <a:schemeClr val="accent4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Heroku</a:t>
                      </a:r>
                      <a:endParaRPr sz="1000" dirty="0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Lato"/>
                          <a:ea typeface="Lato"/>
                          <a:cs typeface="Lato"/>
                          <a:sym typeface="Lato"/>
                        </a:rPr>
                        <a:t>Project Planning</a:t>
                      </a:r>
                      <a:endParaRPr sz="1100" b="1" dirty="0">
                        <a:solidFill>
                          <a:schemeClr val="accent4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Jira – Agile Kanban</a:t>
                      </a:r>
                      <a:endParaRPr sz="1000" dirty="0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Lato"/>
                          <a:ea typeface="Lato"/>
                          <a:cs typeface="Lato"/>
                          <a:sym typeface="Lato"/>
                        </a:rPr>
                        <a:t>Version Control</a:t>
                      </a:r>
                      <a:endParaRPr sz="1100" b="1" dirty="0">
                        <a:solidFill>
                          <a:schemeClr val="accent4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Github</a:t>
                      </a:r>
                      <a:endParaRPr sz="1000" dirty="0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Lato"/>
                          <a:ea typeface="Lato"/>
                          <a:cs typeface="Lato"/>
                          <a:sym typeface="Lato"/>
                        </a:rPr>
                        <a:t>Designing Tools</a:t>
                      </a:r>
                      <a:endParaRPr sz="1100" b="1" dirty="0">
                        <a:solidFill>
                          <a:schemeClr val="accent4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Figma, Lucidcharts</a:t>
                      </a:r>
                      <a:endParaRPr sz="1000" dirty="0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0" name="Google Shape;2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798651" y="324975"/>
            <a:ext cx="4345349" cy="407375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grpSp>
        <p:nvGrpSpPr>
          <p:cNvPr id="2" name="Google Shape;13959;p75">
            <a:extLst>
              <a:ext uri="{FF2B5EF4-FFF2-40B4-BE49-F238E27FC236}">
                <a16:creationId xmlns:a16="http://schemas.microsoft.com/office/drawing/2014/main" id="{7D0D0C31-4488-CBFD-C205-0130F7FFAB04}"/>
              </a:ext>
            </a:extLst>
          </p:cNvPr>
          <p:cNvGrpSpPr/>
          <p:nvPr/>
        </p:nvGrpSpPr>
        <p:grpSpPr>
          <a:xfrm>
            <a:off x="1462551" y="1644856"/>
            <a:ext cx="366963" cy="352768"/>
            <a:chOff x="-31889075" y="2658950"/>
            <a:chExt cx="302475" cy="290775"/>
          </a:xfrm>
          <a:solidFill>
            <a:schemeClr val="bg2">
              <a:lumMod val="50000"/>
            </a:schemeClr>
          </a:solidFill>
        </p:grpSpPr>
        <p:sp>
          <p:nvSpPr>
            <p:cNvPr id="3" name="Google Shape;13960;p75">
              <a:extLst>
                <a:ext uri="{FF2B5EF4-FFF2-40B4-BE49-F238E27FC236}">
                  <a16:creationId xmlns:a16="http://schemas.microsoft.com/office/drawing/2014/main" id="{5255B74F-9B33-BF61-0AF6-C231980EF80B}"/>
                </a:ext>
              </a:extLst>
            </p:cNvPr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961;p75">
              <a:extLst>
                <a:ext uri="{FF2B5EF4-FFF2-40B4-BE49-F238E27FC236}">
                  <a16:creationId xmlns:a16="http://schemas.microsoft.com/office/drawing/2014/main" id="{6331D525-1ECE-8373-5CF7-BEABA2AB30A5}"/>
                </a:ext>
              </a:extLst>
            </p:cNvPr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3270;p73">
            <a:extLst>
              <a:ext uri="{FF2B5EF4-FFF2-40B4-BE49-F238E27FC236}">
                <a16:creationId xmlns:a16="http://schemas.microsoft.com/office/drawing/2014/main" id="{146E5C51-4A96-00CF-CB8C-57BD09CB804B}"/>
              </a:ext>
            </a:extLst>
          </p:cNvPr>
          <p:cNvGrpSpPr/>
          <p:nvPr/>
        </p:nvGrpSpPr>
        <p:grpSpPr>
          <a:xfrm>
            <a:off x="1493808" y="917146"/>
            <a:ext cx="335706" cy="364258"/>
            <a:chOff x="-42778750" y="2320125"/>
            <a:chExt cx="285125" cy="309375"/>
          </a:xfrm>
          <a:solidFill>
            <a:schemeClr val="bg2">
              <a:lumMod val="50000"/>
            </a:schemeClr>
          </a:solidFill>
        </p:grpSpPr>
        <p:sp>
          <p:nvSpPr>
            <p:cNvPr id="6" name="Google Shape;13271;p73">
              <a:extLst>
                <a:ext uri="{FF2B5EF4-FFF2-40B4-BE49-F238E27FC236}">
                  <a16:creationId xmlns:a16="http://schemas.microsoft.com/office/drawing/2014/main" id="{E3147F0D-B574-F884-DDA5-D538F3C3BB85}"/>
                </a:ext>
              </a:extLst>
            </p:cNvPr>
            <p:cNvSpPr/>
            <p:nvPr/>
          </p:nvSpPr>
          <p:spPr>
            <a:xfrm>
              <a:off x="-42778750" y="2320125"/>
              <a:ext cx="285125" cy="309375"/>
            </a:xfrm>
            <a:custGeom>
              <a:avLst/>
              <a:gdLst/>
              <a:ahLst/>
              <a:cxnLst/>
              <a:rect l="l" t="t" r="r" b="b"/>
              <a:pathLst>
                <a:path w="11405" h="12375" extrusionOk="0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272;p73">
              <a:extLst>
                <a:ext uri="{FF2B5EF4-FFF2-40B4-BE49-F238E27FC236}">
                  <a16:creationId xmlns:a16="http://schemas.microsoft.com/office/drawing/2014/main" id="{AFC740BA-15D5-EE35-A155-5756651D2AD2}"/>
                </a:ext>
              </a:extLst>
            </p:cNvPr>
            <p:cNvSpPr/>
            <p:nvPr/>
          </p:nvSpPr>
          <p:spPr>
            <a:xfrm>
              <a:off x="-42667700" y="2443600"/>
              <a:ext cx="62250" cy="61475"/>
            </a:xfrm>
            <a:custGeom>
              <a:avLst/>
              <a:gdLst/>
              <a:ahLst/>
              <a:cxnLst/>
              <a:rect l="l" t="t" r="r" b="b"/>
              <a:pathLst>
                <a:path w="2490" h="2459" extrusionOk="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13132;p72">
            <a:extLst>
              <a:ext uri="{FF2B5EF4-FFF2-40B4-BE49-F238E27FC236}">
                <a16:creationId xmlns:a16="http://schemas.microsoft.com/office/drawing/2014/main" id="{1B4FF08D-0A70-A702-004F-A0C7BFDE38B9}"/>
              </a:ext>
            </a:extLst>
          </p:cNvPr>
          <p:cNvSpPr/>
          <p:nvPr/>
        </p:nvSpPr>
        <p:spPr>
          <a:xfrm>
            <a:off x="2438419" y="2187300"/>
            <a:ext cx="340168" cy="273948"/>
          </a:xfrm>
          <a:custGeom>
            <a:avLst/>
            <a:gdLst/>
            <a:ahLst/>
            <a:cxnLst/>
            <a:rect l="l" t="t" r="r" b="b"/>
            <a:pathLst>
              <a:path w="19325" h="15563" extrusionOk="0">
                <a:moveTo>
                  <a:pt x="13582" y="1135"/>
                </a:moveTo>
                <a:cubicBezTo>
                  <a:pt x="14814" y="1135"/>
                  <a:pt x="15946" y="1812"/>
                  <a:pt x="16532" y="2896"/>
                </a:cubicBezTo>
                <a:cubicBezTo>
                  <a:pt x="17118" y="3983"/>
                  <a:pt x="17060" y="5302"/>
                  <a:pt x="16381" y="6332"/>
                </a:cubicBezTo>
                <a:cubicBezTo>
                  <a:pt x="15881" y="6149"/>
                  <a:pt x="15358" y="6058"/>
                  <a:pt x="14835" y="6058"/>
                </a:cubicBezTo>
                <a:cubicBezTo>
                  <a:pt x="14169" y="6058"/>
                  <a:pt x="13503" y="6206"/>
                  <a:pt x="12890" y="6501"/>
                </a:cubicBezTo>
                <a:cubicBezTo>
                  <a:pt x="12326" y="5429"/>
                  <a:pt x="11381" y="4611"/>
                  <a:pt x="10239" y="4203"/>
                </a:cubicBezTo>
                <a:cubicBezTo>
                  <a:pt x="10390" y="2470"/>
                  <a:pt x="11843" y="1138"/>
                  <a:pt x="13582" y="1135"/>
                </a:cubicBezTo>
                <a:close/>
                <a:moveTo>
                  <a:pt x="8612" y="5055"/>
                </a:moveTo>
                <a:cubicBezTo>
                  <a:pt x="8920" y="5055"/>
                  <a:pt x="9222" y="5094"/>
                  <a:pt x="9518" y="5172"/>
                </a:cubicBezTo>
                <a:cubicBezTo>
                  <a:pt x="10710" y="5489"/>
                  <a:pt x="11673" y="6413"/>
                  <a:pt x="12093" y="7639"/>
                </a:cubicBezTo>
                <a:cubicBezTo>
                  <a:pt x="12176" y="7879"/>
                  <a:pt x="12400" y="8020"/>
                  <a:pt x="12631" y="8020"/>
                </a:cubicBezTo>
                <a:cubicBezTo>
                  <a:pt x="12744" y="8020"/>
                  <a:pt x="12859" y="7986"/>
                  <a:pt x="12960" y="7914"/>
                </a:cubicBezTo>
                <a:cubicBezTo>
                  <a:pt x="13506" y="7519"/>
                  <a:pt x="14164" y="7304"/>
                  <a:pt x="14838" y="7304"/>
                </a:cubicBezTo>
                <a:cubicBezTo>
                  <a:pt x="14844" y="7304"/>
                  <a:pt x="14850" y="7304"/>
                  <a:pt x="14856" y="7304"/>
                </a:cubicBezTo>
                <a:cubicBezTo>
                  <a:pt x="15360" y="7304"/>
                  <a:pt x="15858" y="7428"/>
                  <a:pt x="16308" y="7663"/>
                </a:cubicBezTo>
                <a:cubicBezTo>
                  <a:pt x="17471" y="8267"/>
                  <a:pt x="18192" y="9493"/>
                  <a:pt x="18192" y="10864"/>
                </a:cubicBezTo>
                <a:cubicBezTo>
                  <a:pt x="18192" y="12830"/>
                  <a:pt x="16689" y="14427"/>
                  <a:pt x="14838" y="14427"/>
                </a:cubicBezTo>
                <a:lnTo>
                  <a:pt x="3904" y="14427"/>
                </a:lnTo>
                <a:cubicBezTo>
                  <a:pt x="2377" y="14427"/>
                  <a:pt x="1133" y="13104"/>
                  <a:pt x="1133" y="11480"/>
                </a:cubicBezTo>
                <a:cubicBezTo>
                  <a:pt x="1133" y="9853"/>
                  <a:pt x="2377" y="8530"/>
                  <a:pt x="3904" y="8530"/>
                </a:cubicBezTo>
                <a:cubicBezTo>
                  <a:pt x="4052" y="8533"/>
                  <a:pt x="4200" y="8545"/>
                  <a:pt x="4345" y="8569"/>
                </a:cubicBezTo>
                <a:cubicBezTo>
                  <a:pt x="4377" y="8575"/>
                  <a:pt x="4409" y="8577"/>
                  <a:pt x="4441" y="8577"/>
                </a:cubicBezTo>
                <a:cubicBezTo>
                  <a:pt x="4704" y="8577"/>
                  <a:pt x="4941" y="8393"/>
                  <a:pt x="4994" y="8128"/>
                </a:cubicBezTo>
                <a:cubicBezTo>
                  <a:pt x="5369" y="6347"/>
                  <a:pt x="6891" y="5055"/>
                  <a:pt x="8612" y="5055"/>
                </a:cubicBezTo>
                <a:close/>
                <a:moveTo>
                  <a:pt x="13579" y="1"/>
                </a:moveTo>
                <a:cubicBezTo>
                  <a:pt x="11392" y="1"/>
                  <a:pt x="9410" y="1624"/>
                  <a:pt x="9128" y="3953"/>
                </a:cubicBezTo>
                <a:cubicBezTo>
                  <a:pt x="8954" y="3933"/>
                  <a:pt x="8780" y="3923"/>
                  <a:pt x="8607" y="3923"/>
                </a:cubicBezTo>
                <a:cubicBezTo>
                  <a:pt x="7490" y="3923"/>
                  <a:pt x="6402" y="4324"/>
                  <a:pt x="5550" y="5064"/>
                </a:cubicBezTo>
                <a:cubicBezTo>
                  <a:pt x="4831" y="5686"/>
                  <a:pt x="4300" y="6495"/>
                  <a:pt x="4016" y="7401"/>
                </a:cubicBezTo>
                <a:lnTo>
                  <a:pt x="3901" y="7401"/>
                </a:lnTo>
                <a:cubicBezTo>
                  <a:pt x="1752" y="7401"/>
                  <a:pt x="0" y="9231"/>
                  <a:pt x="0" y="11480"/>
                </a:cubicBezTo>
                <a:cubicBezTo>
                  <a:pt x="0" y="13730"/>
                  <a:pt x="1749" y="15562"/>
                  <a:pt x="3901" y="15562"/>
                </a:cubicBezTo>
                <a:lnTo>
                  <a:pt x="14838" y="15562"/>
                </a:lnTo>
                <a:cubicBezTo>
                  <a:pt x="17311" y="15562"/>
                  <a:pt x="19325" y="13455"/>
                  <a:pt x="19325" y="10867"/>
                </a:cubicBezTo>
                <a:cubicBezTo>
                  <a:pt x="19325" y="9985"/>
                  <a:pt x="19086" y="9122"/>
                  <a:pt x="18633" y="8364"/>
                </a:cubicBezTo>
                <a:cubicBezTo>
                  <a:pt x="18301" y="7808"/>
                  <a:pt x="17854" y="7331"/>
                  <a:pt x="17326" y="6960"/>
                </a:cubicBezTo>
                <a:cubicBezTo>
                  <a:pt x="18917" y="4544"/>
                  <a:pt x="17842" y="1274"/>
                  <a:pt x="15125" y="278"/>
                </a:cubicBezTo>
                <a:cubicBezTo>
                  <a:pt x="14611" y="89"/>
                  <a:pt x="14089" y="1"/>
                  <a:pt x="13579" y="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9" name="Google Shape;5035;p58">
            <a:extLst>
              <a:ext uri="{FF2B5EF4-FFF2-40B4-BE49-F238E27FC236}">
                <a16:creationId xmlns:a16="http://schemas.microsoft.com/office/drawing/2014/main" id="{24E297FA-28A9-58CF-9C3B-B6EF40AD8E46}"/>
              </a:ext>
            </a:extLst>
          </p:cNvPr>
          <p:cNvGrpSpPr/>
          <p:nvPr/>
        </p:nvGrpSpPr>
        <p:grpSpPr>
          <a:xfrm>
            <a:off x="1904364" y="2877940"/>
            <a:ext cx="314962" cy="370086"/>
            <a:chOff x="4009388" y="3258939"/>
            <a:chExt cx="321277" cy="375511"/>
          </a:xfrm>
          <a:solidFill>
            <a:schemeClr val="bg2">
              <a:lumMod val="50000"/>
            </a:schemeClr>
          </a:solidFill>
        </p:grpSpPr>
        <p:sp>
          <p:nvSpPr>
            <p:cNvPr id="10" name="Google Shape;5036;p58">
              <a:extLst>
                <a:ext uri="{FF2B5EF4-FFF2-40B4-BE49-F238E27FC236}">
                  <a16:creationId xmlns:a16="http://schemas.microsoft.com/office/drawing/2014/main" id="{5D07CD10-86EE-9BCF-FEDA-8119959B69AF}"/>
                </a:ext>
              </a:extLst>
            </p:cNvPr>
            <p:cNvSpPr/>
            <p:nvPr/>
          </p:nvSpPr>
          <p:spPr>
            <a:xfrm>
              <a:off x="4066909" y="3326818"/>
              <a:ext cx="109233" cy="63522"/>
            </a:xfrm>
            <a:custGeom>
              <a:avLst/>
              <a:gdLst/>
              <a:ahLst/>
              <a:cxnLst/>
              <a:rect l="l" t="t" r="r" b="b"/>
              <a:pathLst>
                <a:path w="2858" h="1662" extrusionOk="0">
                  <a:moveTo>
                    <a:pt x="788" y="382"/>
                  </a:moveTo>
                  <a:cubicBezTo>
                    <a:pt x="973" y="382"/>
                    <a:pt x="1164" y="428"/>
                    <a:pt x="1380" y="480"/>
                  </a:cubicBezTo>
                  <a:cubicBezTo>
                    <a:pt x="1616" y="536"/>
                    <a:pt x="1873" y="597"/>
                    <a:pt x="2160" y="602"/>
                  </a:cubicBezTo>
                  <a:cubicBezTo>
                    <a:pt x="2068" y="692"/>
                    <a:pt x="1974" y="783"/>
                    <a:pt x="1882" y="870"/>
                  </a:cubicBezTo>
                  <a:cubicBezTo>
                    <a:pt x="1751" y="994"/>
                    <a:pt x="1615" y="1122"/>
                    <a:pt x="1492" y="1252"/>
                  </a:cubicBezTo>
                  <a:cubicBezTo>
                    <a:pt x="1476" y="1269"/>
                    <a:pt x="1454" y="1278"/>
                    <a:pt x="1430" y="1278"/>
                  </a:cubicBezTo>
                  <a:cubicBezTo>
                    <a:pt x="1402" y="1278"/>
                    <a:pt x="1377" y="1265"/>
                    <a:pt x="1366" y="1254"/>
                  </a:cubicBezTo>
                  <a:cubicBezTo>
                    <a:pt x="1243" y="1125"/>
                    <a:pt x="1107" y="996"/>
                    <a:pt x="974" y="870"/>
                  </a:cubicBezTo>
                  <a:cubicBezTo>
                    <a:pt x="821" y="724"/>
                    <a:pt x="665" y="576"/>
                    <a:pt x="520" y="420"/>
                  </a:cubicBezTo>
                  <a:cubicBezTo>
                    <a:pt x="610" y="393"/>
                    <a:pt x="698" y="382"/>
                    <a:pt x="788" y="382"/>
                  </a:cubicBezTo>
                  <a:close/>
                  <a:moveTo>
                    <a:pt x="786" y="1"/>
                  </a:moveTo>
                  <a:cubicBezTo>
                    <a:pt x="569" y="1"/>
                    <a:pt x="343" y="47"/>
                    <a:pt x="107" y="183"/>
                  </a:cubicBezTo>
                  <a:cubicBezTo>
                    <a:pt x="38" y="222"/>
                    <a:pt x="0" y="303"/>
                    <a:pt x="14" y="386"/>
                  </a:cubicBezTo>
                  <a:cubicBezTo>
                    <a:pt x="20" y="417"/>
                    <a:pt x="36" y="447"/>
                    <a:pt x="57" y="472"/>
                  </a:cubicBezTo>
                  <a:cubicBezTo>
                    <a:pt x="254" y="717"/>
                    <a:pt x="486" y="937"/>
                    <a:pt x="709" y="1148"/>
                  </a:cubicBezTo>
                  <a:cubicBezTo>
                    <a:pt x="842" y="1275"/>
                    <a:pt x="969" y="1396"/>
                    <a:pt x="1086" y="1519"/>
                  </a:cubicBezTo>
                  <a:cubicBezTo>
                    <a:pt x="1173" y="1611"/>
                    <a:pt x="1298" y="1662"/>
                    <a:pt x="1429" y="1662"/>
                  </a:cubicBezTo>
                  <a:cubicBezTo>
                    <a:pt x="1560" y="1662"/>
                    <a:pt x="1681" y="1611"/>
                    <a:pt x="1769" y="1516"/>
                  </a:cubicBezTo>
                  <a:cubicBezTo>
                    <a:pt x="1885" y="1395"/>
                    <a:pt x="2010" y="1275"/>
                    <a:pt x="2144" y="1148"/>
                  </a:cubicBezTo>
                  <a:cubicBezTo>
                    <a:pt x="2368" y="936"/>
                    <a:pt x="2599" y="716"/>
                    <a:pt x="2800" y="469"/>
                  </a:cubicBezTo>
                  <a:cubicBezTo>
                    <a:pt x="2852" y="405"/>
                    <a:pt x="2858" y="314"/>
                    <a:pt x="2812" y="244"/>
                  </a:cubicBezTo>
                  <a:cubicBezTo>
                    <a:pt x="2776" y="189"/>
                    <a:pt x="2715" y="157"/>
                    <a:pt x="2652" y="157"/>
                  </a:cubicBezTo>
                  <a:cubicBezTo>
                    <a:pt x="2635" y="157"/>
                    <a:pt x="2619" y="159"/>
                    <a:pt x="2602" y="163"/>
                  </a:cubicBezTo>
                  <a:cubicBezTo>
                    <a:pt x="2457" y="202"/>
                    <a:pt x="2318" y="218"/>
                    <a:pt x="2185" y="218"/>
                  </a:cubicBezTo>
                  <a:cubicBezTo>
                    <a:pt x="1932" y="218"/>
                    <a:pt x="1698" y="162"/>
                    <a:pt x="1469" y="108"/>
                  </a:cubicBezTo>
                  <a:cubicBezTo>
                    <a:pt x="1247" y="55"/>
                    <a:pt x="1021" y="1"/>
                    <a:pt x="7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037;p58">
              <a:extLst>
                <a:ext uri="{FF2B5EF4-FFF2-40B4-BE49-F238E27FC236}">
                  <a16:creationId xmlns:a16="http://schemas.microsoft.com/office/drawing/2014/main" id="{3BCDC579-FA30-6891-8B1C-A95754B7F3EC}"/>
                </a:ext>
              </a:extLst>
            </p:cNvPr>
            <p:cNvSpPr/>
            <p:nvPr/>
          </p:nvSpPr>
          <p:spPr>
            <a:xfrm>
              <a:off x="4009388" y="3258939"/>
              <a:ext cx="321277" cy="375511"/>
            </a:xfrm>
            <a:custGeom>
              <a:avLst/>
              <a:gdLst/>
              <a:ahLst/>
              <a:cxnLst/>
              <a:rect l="l" t="t" r="r" b="b"/>
              <a:pathLst>
                <a:path w="8406" h="9825" extrusionOk="0">
                  <a:moveTo>
                    <a:pt x="5489" y="385"/>
                  </a:moveTo>
                  <a:lnTo>
                    <a:pt x="5489" y="715"/>
                  </a:lnTo>
                  <a:cubicBezTo>
                    <a:pt x="5489" y="797"/>
                    <a:pt x="5422" y="865"/>
                    <a:pt x="5338" y="865"/>
                  </a:cubicBezTo>
                  <a:lnTo>
                    <a:pt x="537" y="865"/>
                  </a:lnTo>
                  <a:cubicBezTo>
                    <a:pt x="454" y="865"/>
                    <a:pt x="385" y="797"/>
                    <a:pt x="385" y="715"/>
                  </a:cubicBezTo>
                  <a:lnTo>
                    <a:pt x="385" y="385"/>
                  </a:lnTo>
                  <a:close/>
                  <a:moveTo>
                    <a:pt x="2920" y="6362"/>
                  </a:moveTo>
                  <a:cubicBezTo>
                    <a:pt x="2943" y="6362"/>
                    <a:pt x="3011" y="6377"/>
                    <a:pt x="3143" y="6523"/>
                  </a:cubicBezTo>
                  <a:cubicBezTo>
                    <a:pt x="3159" y="6540"/>
                    <a:pt x="3172" y="6554"/>
                    <a:pt x="3187" y="6570"/>
                  </a:cubicBezTo>
                  <a:cubicBezTo>
                    <a:pt x="3106" y="6816"/>
                    <a:pt x="3063" y="7076"/>
                    <a:pt x="3063" y="7348"/>
                  </a:cubicBezTo>
                  <a:cubicBezTo>
                    <a:pt x="3063" y="7434"/>
                    <a:pt x="3067" y="7518"/>
                    <a:pt x="3075" y="7603"/>
                  </a:cubicBezTo>
                  <a:lnTo>
                    <a:pt x="1849" y="7603"/>
                  </a:lnTo>
                  <a:cubicBezTo>
                    <a:pt x="2029" y="7264"/>
                    <a:pt x="2299" y="6971"/>
                    <a:pt x="2563" y="6689"/>
                  </a:cubicBezTo>
                  <a:cubicBezTo>
                    <a:pt x="2629" y="6618"/>
                    <a:pt x="2696" y="6546"/>
                    <a:pt x="2762" y="6474"/>
                  </a:cubicBezTo>
                  <a:cubicBezTo>
                    <a:pt x="2827" y="6402"/>
                    <a:pt x="2883" y="6362"/>
                    <a:pt x="2920" y="6362"/>
                  </a:cubicBezTo>
                  <a:close/>
                  <a:moveTo>
                    <a:pt x="3187" y="7965"/>
                  </a:moveTo>
                  <a:cubicBezTo>
                    <a:pt x="3232" y="8133"/>
                    <a:pt x="3292" y="8294"/>
                    <a:pt x="3368" y="8445"/>
                  </a:cubicBezTo>
                  <a:lnTo>
                    <a:pt x="385" y="8445"/>
                  </a:lnTo>
                  <a:lnTo>
                    <a:pt x="385" y="8117"/>
                  </a:lnTo>
                  <a:cubicBezTo>
                    <a:pt x="385" y="8034"/>
                    <a:pt x="454" y="7965"/>
                    <a:pt x="537" y="7965"/>
                  </a:cubicBezTo>
                  <a:close/>
                  <a:moveTo>
                    <a:pt x="5559" y="5228"/>
                  </a:moveTo>
                  <a:cubicBezTo>
                    <a:pt x="6724" y="5228"/>
                    <a:pt x="7669" y="6175"/>
                    <a:pt x="7669" y="7338"/>
                  </a:cubicBezTo>
                  <a:cubicBezTo>
                    <a:pt x="7669" y="8502"/>
                    <a:pt x="6724" y="9448"/>
                    <a:pt x="5559" y="9448"/>
                  </a:cubicBezTo>
                  <a:cubicBezTo>
                    <a:pt x="4395" y="9448"/>
                    <a:pt x="3449" y="8502"/>
                    <a:pt x="3449" y="7338"/>
                  </a:cubicBezTo>
                  <a:cubicBezTo>
                    <a:pt x="3449" y="6175"/>
                    <a:pt x="4396" y="5228"/>
                    <a:pt x="5559" y="5228"/>
                  </a:cubicBezTo>
                  <a:close/>
                  <a:moveTo>
                    <a:pt x="193" y="0"/>
                  </a:moveTo>
                  <a:cubicBezTo>
                    <a:pt x="86" y="0"/>
                    <a:pt x="1" y="85"/>
                    <a:pt x="1" y="192"/>
                  </a:cubicBezTo>
                  <a:lnTo>
                    <a:pt x="1" y="711"/>
                  </a:lnTo>
                  <a:cubicBezTo>
                    <a:pt x="1" y="940"/>
                    <a:pt x="145" y="1137"/>
                    <a:pt x="348" y="1213"/>
                  </a:cubicBezTo>
                  <a:cubicBezTo>
                    <a:pt x="371" y="1578"/>
                    <a:pt x="467" y="1925"/>
                    <a:pt x="641" y="2267"/>
                  </a:cubicBezTo>
                  <a:cubicBezTo>
                    <a:pt x="675" y="2334"/>
                    <a:pt x="743" y="2372"/>
                    <a:pt x="814" y="2372"/>
                  </a:cubicBezTo>
                  <a:cubicBezTo>
                    <a:pt x="853" y="2372"/>
                    <a:pt x="892" y="2359"/>
                    <a:pt x="928" y="2334"/>
                  </a:cubicBezTo>
                  <a:cubicBezTo>
                    <a:pt x="1006" y="2277"/>
                    <a:pt x="1025" y="2172"/>
                    <a:pt x="981" y="2086"/>
                  </a:cubicBezTo>
                  <a:cubicBezTo>
                    <a:pt x="842" y="1812"/>
                    <a:pt x="760" y="1536"/>
                    <a:pt x="735" y="1247"/>
                  </a:cubicBezTo>
                  <a:lnTo>
                    <a:pt x="5147" y="1247"/>
                  </a:lnTo>
                  <a:cubicBezTo>
                    <a:pt x="5065" y="2204"/>
                    <a:pt x="4382" y="2849"/>
                    <a:pt x="3827" y="3374"/>
                  </a:cubicBezTo>
                  <a:cubicBezTo>
                    <a:pt x="3417" y="3761"/>
                    <a:pt x="3093" y="4068"/>
                    <a:pt x="3093" y="4423"/>
                  </a:cubicBezTo>
                  <a:cubicBezTo>
                    <a:pt x="3093" y="4777"/>
                    <a:pt x="3417" y="5084"/>
                    <a:pt x="3827" y="5472"/>
                  </a:cubicBezTo>
                  <a:cubicBezTo>
                    <a:pt x="3842" y="5486"/>
                    <a:pt x="3858" y="5500"/>
                    <a:pt x="3873" y="5514"/>
                  </a:cubicBezTo>
                  <a:cubicBezTo>
                    <a:pt x="3668" y="5705"/>
                    <a:pt x="3494" y="5930"/>
                    <a:pt x="3363" y="6180"/>
                  </a:cubicBezTo>
                  <a:cubicBezTo>
                    <a:pt x="3253" y="6076"/>
                    <a:pt x="3108" y="5972"/>
                    <a:pt x="2931" y="5972"/>
                  </a:cubicBezTo>
                  <a:lnTo>
                    <a:pt x="2930" y="5972"/>
                  </a:lnTo>
                  <a:cubicBezTo>
                    <a:pt x="2725" y="5972"/>
                    <a:pt x="2579" y="6109"/>
                    <a:pt x="2486" y="6211"/>
                  </a:cubicBezTo>
                  <a:cubicBezTo>
                    <a:pt x="2423" y="6280"/>
                    <a:pt x="2359" y="6350"/>
                    <a:pt x="2292" y="6422"/>
                  </a:cubicBezTo>
                  <a:cubicBezTo>
                    <a:pt x="1965" y="6771"/>
                    <a:pt x="1628" y="7133"/>
                    <a:pt x="1430" y="7597"/>
                  </a:cubicBezTo>
                  <a:lnTo>
                    <a:pt x="736" y="7597"/>
                  </a:lnTo>
                  <a:cubicBezTo>
                    <a:pt x="818" y="6640"/>
                    <a:pt x="1501" y="5995"/>
                    <a:pt x="2056" y="5471"/>
                  </a:cubicBezTo>
                  <a:cubicBezTo>
                    <a:pt x="2466" y="5084"/>
                    <a:pt x="2790" y="4777"/>
                    <a:pt x="2790" y="4423"/>
                  </a:cubicBezTo>
                  <a:cubicBezTo>
                    <a:pt x="2790" y="4068"/>
                    <a:pt x="2466" y="3761"/>
                    <a:pt x="2056" y="3372"/>
                  </a:cubicBezTo>
                  <a:lnTo>
                    <a:pt x="2046" y="3363"/>
                  </a:lnTo>
                  <a:cubicBezTo>
                    <a:pt x="2009" y="3328"/>
                    <a:pt x="1962" y="3310"/>
                    <a:pt x="1915" y="3310"/>
                  </a:cubicBezTo>
                  <a:cubicBezTo>
                    <a:pt x="1863" y="3310"/>
                    <a:pt x="1812" y="3331"/>
                    <a:pt x="1775" y="3371"/>
                  </a:cubicBezTo>
                  <a:cubicBezTo>
                    <a:pt x="1703" y="3449"/>
                    <a:pt x="1705" y="3570"/>
                    <a:pt x="1783" y="3643"/>
                  </a:cubicBezTo>
                  <a:lnTo>
                    <a:pt x="1792" y="3652"/>
                  </a:lnTo>
                  <a:cubicBezTo>
                    <a:pt x="2108" y="3950"/>
                    <a:pt x="2406" y="4233"/>
                    <a:pt x="2406" y="4423"/>
                  </a:cubicBezTo>
                  <a:cubicBezTo>
                    <a:pt x="2406" y="4611"/>
                    <a:pt x="2107" y="4894"/>
                    <a:pt x="1792" y="5193"/>
                  </a:cubicBezTo>
                  <a:cubicBezTo>
                    <a:pt x="1207" y="5745"/>
                    <a:pt x="417" y="6493"/>
                    <a:pt x="349" y="7632"/>
                  </a:cubicBezTo>
                  <a:cubicBezTo>
                    <a:pt x="145" y="7709"/>
                    <a:pt x="0" y="7905"/>
                    <a:pt x="0" y="8134"/>
                  </a:cubicBezTo>
                  <a:lnTo>
                    <a:pt x="0" y="8635"/>
                  </a:lnTo>
                  <a:cubicBezTo>
                    <a:pt x="0" y="8742"/>
                    <a:pt x="85" y="8827"/>
                    <a:pt x="192" y="8827"/>
                  </a:cubicBezTo>
                  <a:lnTo>
                    <a:pt x="3569" y="8827"/>
                  </a:lnTo>
                  <a:cubicBezTo>
                    <a:pt x="4024" y="9432"/>
                    <a:pt x="4749" y="9825"/>
                    <a:pt x="5562" y="9825"/>
                  </a:cubicBezTo>
                  <a:cubicBezTo>
                    <a:pt x="5780" y="9825"/>
                    <a:pt x="6004" y="9797"/>
                    <a:pt x="6231" y="9737"/>
                  </a:cubicBezTo>
                  <a:cubicBezTo>
                    <a:pt x="6983" y="9540"/>
                    <a:pt x="7771" y="8754"/>
                    <a:pt x="7968" y="8000"/>
                  </a:cubicBezTo>
                  <a:cubicBezTo>
                    <a:pt x="8406" y="6340"/>
                    <a:pt x="7157" y="4838"/>
                    <a:pt x="5564" y="4838"/>
                  </a:cubicBezTo>
                  <a:cubicBezTo>
                    <a:pt x="5050" y="4838"/>
                    <a:pt x="4570" y="4996"/>
                    <a:pt x="4172" y="5265"/>
                  </a:cubicBezTo>
                  <a:cubicBezTo>
                    <a:pt x="4142" y="5237"/>
                    <a:pt x="4114" y="5211"/>
                    <a:pt x="4087" y="5184"/>
                  </a:cubicBezTo>
                  <a:cubicBezTo>
                    <a:pt x="3771" y="4886"/>
                    <a:pt x="3474" y="4605"/>
                    <a:pt x="3474" y="4415"/>
                  </a:cubicBezTo>
                  <a:cubicBezTo>
                    <a:pt x="3474" y="4226"/>
                    <a:pt x="3770" y="3945"/>
                    <a:pt x="4086" y="3646"/>
                  </a:cubicBezTo>
                  <a:cubicBezTo>
                    <a:pt x="4669" y="3094"/>
                    <a:pt x="5459" y="2347"/>
                    <a:pt x="5526" y="1209"/>
                  </a:cubicBezTo>
                  <a:cubicBezTo>
                    <a:pt x="5729" y="1132"/>
                    <a:pt x="5874" y="936"/>
                    <a:pt x="5874" y="707"/>
                  </a:cubicBezTo>
                  <a:lnTo>
                    <a:pt x="5874" y="192"/>
                  </a:lnTo>
                  <a:cubicBezTo>
                    <a:pt x="5874" y="85"/>
                    <a:pt x="5788" y="0"/>
                    <a:pt x="56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038;p58">
              <a:extLst>
                <a:ext uri="{FF2B5EF4-FFF2-40B4-BE49-F238E27FC236}">
                  <a16:creationId xmlns:a16="http://schemas.microsoft.com/office/drawing/2014/main" id="{64E3B1E9-B2FC-EF85-0105-1434D7090A19}"/>
                </a:ext>
              </a:extLst>
            </p:cNvPr>
            <p:cNvSpPr/>
            <p:nvPr/>
          </p:nvSpPr>
          <p:spPr>
            <a:xfrm>
              <a:off x="4170523" y="3488068"/>
              <a:ext cx="44029" cy="43991"/>
            </a:xfrm>
            <a:custGeom>
              <a:avLst/>
              <a:gdLst/>
              <a:ahLst/>
              <a:cxnLst/>
              <a:rect l="l" t="t" r="r" b="b"/>
              <a:pathLst>
                <a:path w="1152" h="1151" extrusionOk="0">
                  <a:moveTo>
                    <a:pt x="575" y="383"/>
                  </a:moveTo>
                  <a:cubicBezTo>
                    <a:pt x="682" y="383"/>
                    <a:pt x="768" y="469"/>
                    <a:pt x="768" y="576"/>
                  </a:cubicBezTo>
                  <a:cubicBezTo>
                    <a:pt x="768" y="682"/>
                    <a:pt x="682" y="768"/>
                    <a:pt x="575" y="768"/>
                  </a:cubicBezTo>
                  <a:cubicBezTo>
                    <a:pt x="469" y="767"/>
                    <a:pt x="383" y="681"/>
                    <a:pt x="383" y="576"/>
                  </a:cubicBezTo>
                  <a:cubicBezTo>
                    <a:pt x="383" y="469"/>
                    <a:pt x="469" y="383"/>
                    <a:pt x="575" y="383"/>
                  </a:cubicBezTo>
                  <a:close/>
                  <a:moveTo>
                    <a:pt x="575" y="0"/>
                  </a:moveTo>
                  <a:cubicBezTo>
                    <a:pt x="258" y="0"/>
                    <a:pt x="0" y="258"/>
                    <a:pt x="0" y="576"/>
                  </a:cubicBezTo>
                  <a:cubicBezTo>
                    <a:pt x="0" y="894"/>
                    <a:pt x="258" y="1151"/>
                    <a:pt x="575" y="1151"/>
                  </a:cubicBezTo>
                  <a:cubicBezTo>
                    <a:pt x="894" y="1151"/>
                    <a:pt x="1151" y="891"/>
                    <a:pt x="1151" y="576"/>
                  </a:cubicBezTo>
                  <a:cubicBezTo>
                    <a:pt x="1151" y="258"/>
                    <a:pt x="894" y="0"/>
                    <a:pt x="5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039;p58">
              <a:extLst>
                <a:ext uri="{FF2B5EF4-FFF2-40B4-BE49-F238E27FC236}">
                  <a16:creationId xmlns:a16="http://schemas.microsoft.com/office/drawing/2014/main" id="{B5AD08AF-3A24-D11C-2111-DA0AB6F00C4D}"/>
                </a:ext>
              </a:extLst>
            </p:cNvPr>
            <p:cNvSpPr/>
            <p:nvPr/>
          </p:nvSpPr>
          <p:spPr>
            <a:xfrm>
              <a:off x="4229153" y="3546660"/>
              <a:ext cx="44029" cy="44029"/>
            </a:xfrm>
            <a:custGeom>
              <a:avLst/>
              <a:gdLst/>
              <a:ahLst/>
              <a:cxnLst/>
              <a:rect l="l" t="t" r="r" b="b"/>
              <a:pathLst>
                <a:path w="1152" h="1152" extrusionOk="0">
                  <a:moveTo>
                    <a:pt x="577" y="386"/>
                  </a:moveTo>
                  <a:cubicBezTo>
                    <a:pt x="683" y="386"/>
                    <a:pt x="769" y="471"/>
                    <a:pt x="769" y="578"/>
                  </a:cubicBezTo>
                  <a:cubicBezTo>
                    <a:pt x="769" y="682"/>
                    <a:pt x="681" y="770"/>
                    <a:pt x="577" y="770"/>
                  </a:cubicBezTo>
                  <a:cubicBezTo>
                    <a:pt x="470" y="770"/>
                    <a:pt x="385" y="685"/>
                    <a:pt x="385" y="578"/>
                  </a:cubicBezTo>
                  <a:cubicBezTo>
                    <a:pt x="385" y="472"/>
                    <a:pt x="470" y="386"/>
                    <a:pt x="577" y="386"/>
                  </a:cubicBezTo>
                  <a:close/>
                  <a:moveTo>
                    <a:pt x="577" y="1"/>
                  </a:moveTo>
                  <a:cubicBezTo>
                    <a:pt x="259" y="1"/>
                    <a:pt x="1" y="258"/>
                    <a:pt x="1" y="577"/>
                  </a:cubicBezTo>
                  <a:cubicBezTo>
                    <a:pt x="1" y="894"/>
                    <a:pt x="259" y="1151"/>
                    <a:pt x="577" y="1151"/>
                  </a:cubicBezTo>
                  <a:cubicBezTo>
                    <a:pt x="894" y="1151"/>
                    <a:pt x="1152" y="894"/>
                    <a:pt x="1152" y="577"/>
                  </a:cubicBezTo>
                  <a:cubicBezTo>
                    <a:pt x="1152" y="258"/>
                    <a:pt x="894" y="1"/>
                    <a:pt x="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040;p58">
              <a:extLst>
                <a:ext uri="{FF2B5EF4-FFF2-40B4-BE49-F238E27FC236}">
                  <a16:creationId xmlns:a16="http://schemas.microsoft.com/office/drawing/2014/main" id="{F7C4AA8A-8BB9-15FD-B239-8B715B544770}"/>
                </a:ext>
              </a:extLst>
            </p:cNvPr>
            <p:cNvSpPr/>
            <p:nvPr/>
          </p:nvSpPr>
          <p:spPr>
            <a:xfrm>
              <a:off x="4188066" y="3488030"/>
              <a:ext cx="67573" cy="102735"/>
            </a:xfrm>
            <a:custGeom>
              <a:avLst/>
              <a:gdLst/>
              <a:ahLst/>
              <a:cxnLst/>
              <a:rect l="l" t="t" r="r" b="b"/>
              <a:pathLst>
                <a:path w="1768" h="2688" extrusionOk="0">
                  <a:moveTo>
                    <a:pt x="1549" y="0"/>
                  </a:moveTo>
                  <a:cubicBezTo>
                    <a:pt x="1483" y="0"/>
                    <a:pt x="1419" y="35"/>
                    <a:pt x="1384" y="97"/>
                  </a:cubicBezTo>
                  <a:lnTo>
                    <a:pt x="54" y="2400"/>
                  </a:lnTo>
                  <a:cubicBezTo>
                    <a:pt x="1" y="2491"/>
                    <a:pt x="32" y="2608"/>
                    <a:pt x="125" y="2661"/>
                  </a:cubicBezTo>
                  <a:cubicBezTo>
                    <a:pt x="154" y="2679"/>
                    <a:pt x="187" y="2688"/>
                    <a:pt x="220" y="2688"/>
                  </a:cubicBezTo>
                  <a:cubicBezTo>
                    <a:pt x="287" y="2688"/>
                    <a:pt x="351" y="2653"/>
                    <a:pt x="387" y="2592"/>
                  </a:cubicBezTo>
                  <a:lnTo>
                    <a:pt x="1716" y="289"/>
                  </a:lnTo>
                  <a:cubicBezTo>
                    <a:pt x="1767" y="197"/>
                    <a:pt x="1736" y="79"/>
                    <a:pt x="1645" y="26"/>
                  </a:cubicBezTo>
                  <a:cubicBezTo>
                    <a:pt x="1615" y="9"/>
                    <a:pt x="1582" y="0"/>
                    <a:pt x="15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041;p58">
              <a:extLst>
                <a:ext uri="{FF2B5EF4-FFF2-40B4-BE49-F238E27FC236}">
                  <a16:creationId xmlns:a16="http://schemas.microsoft.com/office/drawing/2014/main" id="{7FF907C5-6EE3-3678-A2B6-0E0FB39C108E}"/>
                </a:ext>
              </a:extLst>
            </p:cNvPr>
            <p:cNvSpPr/>
            <p:nvPr/>
          </p:nvSpPr>
          <p:spPr>
            <a:xfrm>
              <a:off x="4049901" y="3361637"/>
              <a:ext cx="17008" cy="14715"/>
            </a:xfrm>
            <a:custGeom>
              <a:avLst/>
              <a:gdLst/>
              <a:ahLst/>
              <a:cxnLst/>
              <a:rect l="l" t="t" r="r" b="b"/>
              <a:pathLst>
                <a:path w="445" h="385" extrusionOk="0">
                  <a:moveTo>
                    <a:pt x="233" y="1"/>
                  </a:moveTo>
                  <a:cubicBezTo>
                    <a:pt x="163" y="1"/>
                    <a:pt x="97" y="39"/>
                    <a:pt x="67" y="102"/>
                  </a:cubicBezTo>
                  <a:cubicBezTo>
                    <a:pt x="0" y="245"/>
                    <a:pt x="103" y="384"/>
                    <a:pt x="238" y="384"/>
                  </a:cubicBezTo>
                  <a:cubicBezTo>
                    <a:pt x="354" y="384"/>
                    <a:pt x="444" y="282"/>
                    <a:pt x="427" y="163"/>
                  </a:cubicBezTo>
                  <a:cubicBezTo>
                    <a:pt x="415" y="69"/>
                    <a:pt x="329" y="1"/>
                    <a:pt x="2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5342;p66">
            <a:extLst>
              <a:ext uri="{FF2B5EF4-FFF2-40B4-BE49-F238E27FC236}">
                <a16:creationId xmlns:a16="http://schemas.microsoft.com/office/drawing/2014/main" id="{3330B10D-B52E-0878-A5CC-14E1B774EAB2}"/>
              </a:ext>
            </a:extLst>
          </p:cNvPr>
          <p:cNvGrpSpPr/>
          <p:nvPr/>
        </p:nvGrpSpPr>
        <p:grpSpPr>
          <a:xfrm>
            <a:off x="1826948" y="3586858"/>
            <a:ext cx="392378" cy="370086"/>
            <a:chOff x="4903200" y="1331525"/>
            <a:chExt cx="73575" cy="67425"/>
          </a:xfrm>
        </p:grpSpPr>
        <p:sp>
          <p:nvSpPr>
            <p:cNvPr id="17" name="Google Shape;5343;p66">
              <a:extLst>
                <a:ext uri="{FF2B5EF4-FFF2-40B4-BE49-F238E27FC236}">
                  <a16:creationId xmlns:a16="http://schemas.microsoft.com/office/drawing/2014/main" id="{FA51DFDC-E2C2-6092-B17D-97641C32B466}"/>
                </a:ext>
              </a:extLst>
            </p:cNvPr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344;p66">
              <a:extLst>
                <a:ext uri="{FF2B5EF4-FFF2-40B4-BE49-F238E27FC236}">
                  <a16:creationId xmlns:a16="http://schemas.microsoft.com/office/drawing/2014/main" id="{1FDB06AD-88CC-B9B3-DF09-7881A26FA699}"/>
                </a:ext>
              </a:extLst>
            </p:cNvPr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3157;p72">
            <a:extLst>
              <a:ext uri="{FF2B5EF4-FFF2-40B4-BE49-F238E27FC236}">
                <a16:creationId xmlns:a16="http://schemas.microsoft.com/office/drawing/2014/main" id="{69DD1F22-B9CA-65A2-3609-44FF04F4C6F1}"/>
              </a:ext>
            </a:extLst>
          </p:cNvPr>
          <p:cNvSpPr/>
          <p:nvPr/>
        </p:nvSpPr>
        <p:spPr>
          <a:xfrm>
            <a:off x="1844434" y="4274738"/>
            <a:ext cx="253545" cy="321938"/>
          </a:xfrm>
          <a:custGeom>
            <a:avLst/>
            <a:gdLst/>
            <a:ahLst/>
            <a:cxnLst/>
            <a:rect l="l" t="t" r="r" b="b"/>
            <a:pathLst>
              <a:path w="19787" h="19396" extrusionOk="0">
                <a:moveTo>
                  <a:pt x="16583" y="1203"/>
                </a:moveTo>
                <a:cubicBezTo>
                  <a:pt x="17017" y="1203"/>
                  <a:pt x="17451" y="1370"/>
                  <a:pt x="17782" y="1702"/>
                </a:cubicBezTo>
                <a:cubicBezTo>
                  <a:pt x="18446" y="2363"/>
                  <a:pt x="18446" y="3438"/>
                  <a:pt x="17782" y="4102"/>
                </a:cubicBezTo>
                <a:lnTo>
                  <a:pt x="16565" y="5319"/>
                </a:lnTo>
                <a:lnTo>
                  <a:pt x="14165" y="2918"/>
                </a:lnTo>
                <a:lnTo>
                  <a:pt x="15382" y="1702"/>
                </a:lnTo>
                <a:cubicBezTo>
                  <a:pt x="15714" y="1370"/>
                  <a:pt x="16149" y="1203"/>
                  <a:pt x="16583" y="1203"/>
                </a:cubicBezTo>
                <a:close/>
                <a:moveTo>
                  <a:pt x="13362" y="3719"/>
                </a:moveTo>
                <a:lnTo>
                  <a:pt x="14162" y="4519"/>
                </a:lnTo>
                <a:lnTo>
                  <a:pt x="4587" y="14096"/>
                </a:lnTo>
                <a:cubicBezTo>
                  <a:pt x="4255" y="13861"/>
                  <a:pt x="3884" y="13692"/>
                  <a:pt x="3488" y="13595"/>
                </a:cubicBezTo>
                <a:lnTo>
                  <a:pt x="13310" y="3770"/>
                </a:lnTo>
                <a:lnTo>
                  <a:pt x="13362" y="3719"/>
                </a:lnTo>
                <a:close/>
                <a:moveTo>
                  <a:pt x="14965" y="5322"/>
                </a:moveTo>
                <a:lnTo>
                  <a:pt x="15765" y="6122"/>
                </a:lnTo>
                <a:lnTo>
                  <a:pt x="15714" y="6173"/>
                </a:lnTo>
                <a:lnTo>
                  <a:pt x="5888" y="15996"/>
                </a:lnTo>
                <a:cubicBezTo>
                  <a:pt x="5792" y="15600"/>
                  <a:pt x="5623" y="15229"/>
                  <a:pt x="5387" y="14897"/>
                </a:cubicBezTo>
                <a:lnTo>
                  <a:pt x="14965" y="5322"/>
                </a:lnTo>
                <a:close/>
                <a:moveTo>
                  <a:pt x="2704" y="14631"/>
                </a:moveTo>
                <a:cubicBezTo>
                  <a:pt x="3925" y="14631"/>
                  <a:pt x="4911" y="15655"/>
                  <a:pt x="4850" y="16889"/>
                </a:cubicBezTo>
                <a:lnTo>
                  <a:pt x="3736" y="17249"/>
                </a:lnTo>
                <a:cubicBezTo>
                  <a:pt x="3449" y="16572"/>
                  <a:pt x="2911" y="16035"/>
                  <a:pt x="2235" y="15748"/>
                </a:cubicBezTo>
                <a:lnTo>
                  <a:pt x="2594" y="14634"/>
                </a:lnTo>
                <a:cubicBezTo>
                  <a:pt x="2631" y="14632"/>
                  <a:pt x="2667" y="14631"/>
                  <a:pt x="2704" y="14631"/>
                </a:cubicBezTo>
                <a:close/>
                <a:moveTo>
                  <a:pt x="1888" y="16835"/>
                </a:moveTo>
                <a:cubicBezTo>
                  <a:pt x="2217" y="17001"/>
                  <a:pt x="2483" y="17267"/>
                  <a:pt x="2649" y="17596"/>
                </a:cubicBezTo>
                <a:lnTo>
                  <a:pt x="1528" y="17955"/>
                </a:lnTo>
                <a:lnTo>
                  <a:pt x="1888" y="16835"/>
                </a:lnTo>
                <a:close/>
                <a:moveTo>
                  <a:pt x="16654" y="1"/>
                </a:moveTo>
                <a:cubicBezTo>
                  <a:pt x="15897" y="1"/>
                  <a:pt x="15141" y="302"/>
                  <a:pt x="14581" y="901"/>
                </a:cubicBezTo>
                <a:lnTo>
                  <a:pt x="11710" y="3770"/>
                </a:lnTo>
                <a:lnTo>
                  <a:pt x="1882" y="13601"/>
                </a:lnTo>
                <a:cubicBezTo>
                  <a:pt x="1861" y="13619"/>
                  <a:pt x="1842" y="13641"/>
                  <a:pt x="1827" y="13662"/>
                </a:cubicBezTo>
                <a:lnTo>
                  <a:pt x="1809" y="13677"/>
                </a:lnTo>
                <a:lnTo>
                  <a:pt x="1788" y="13695"/>
                </a:lnTo>
                <a:cubicBezTo>
                  <a:pt x="1782" y="13701"/>
                  <a:pt x="1773" y="13707"/>
                  <a:pt x="1767" y="13716"/>
                </a:cubicBezTo>
                <a:cubicBezTo>
                  <a:pt x="1761" y="13722"/>
                  <a:pt x="1755" y="13725"/>
                  <a:pt x="1752" y="13731"/>
                </a:cubicBezTo>
                <a:cubicBezTo>
                  <a:pt x="1746" y="13737"/>
                  <a:pt x="1737" y="13746"/>
                  <a:pt x="1728" y="13755"/>
                </a:cubicBezTo>
                <a:lnTo>
                  <a:pt x="1716" y="13773"/>
                </a:lnTo>
                <a:cubicBezTo>
                  <a:pt x="1710" y="13782"/>
                  <a:pt x="1704" y="13789"/>
                  <a:pt x="1698" y="13801"/>
                </a:cubicBezTo>
                <a:cubicBezTo>
                  <a:pt x="1688" y="13810"/>
                  <a:pt x="1688" y="13813"/>
                  <a:pt x="1685" y="13819"/>
                </a:cubicBezTo>
                <a:cubicBezTo>
                  <a:pt x="1679" y="13825"/>
                  <a:pt x="1673" y="13837"/>
                  <a:pt x="1667" y="13846"/>
                </a:cubicBezTo>
                <a:cubicBezTo>
                  <a:pt x="1661" y="13855"/>
                  <a:pt x="1658" y="13861"/>
                  <a:pt x="1655" y="13870"/>
                </a:cubicBezTo>
                <a:cubicBezTo>
                  <a:pt x="1652" y="13879"/>
                  <a:pt x="1646" y="13885"/>
                  <a:pt x="1643" y="13894"/>
                </a:cubicBezTo>
                <a:cubicBezTo>
                  <a:pt x="1640" y="13903"/>
                  <a:pt x="1634" y="13918"/>
                  <a:pt x="1631" y="13933"/>
                </a:cubicBezTo>
                <a:cubicBezTo>
                  <a:pt x="1631" y="13936"/>
                  <a:pt x="1625" y="13939"/>
                  <a:pt x="1625" y="13943"/>
                </a:cubicBezTo>
                <a:lnTo>
                  <a:pt x="1625" y="13949"/>
                </a:lnTo>
                <a:cubicBezTo>
                  <a:pt x="1625" y="13949"/>
                  <a:pt x="1625" y="13952"/>
                  <a:pt x="1625" y="13952"/>
                </a:cubicBezTo>
                <a:lnTo>
                  <a:pt x="118" y="18656"/>
                </a:lnTo>
                <a:cubicBezTo>
                  <a:pt x="1" y="19021"/>
                  <a:pt x="272" y="19393"/>
                  <a:pt x="656" y="19396"/>
                </a:cubicBezTo>
                <a:cubicBezTo>
                  <a:pt x="713" y="19396"/>
                  <a:pt x="771" y="19387"/>
                  <a:pt x="828" y="19368"/>
                </a:cubicBezTo>
                <a:lnTo>
                  <a:pt x="5538" y="17859"/>
                </a:lnTo>
                <a:lnTo>
                  <a:pt x="5547" y="17856"/>
                </a:lnTo>
                <a:cubicBezTo>
                  <a:pt x="5559" y="17853"/>
                  <a:pt x="5571" y="17847"/>
                  <a:pt x="5584" y="17844"/>
                </a:cubicBezTo>
                <a:lnTo>
                  <a:pt x="5599" y="17838"/>
                </a:lnTo>
                <a:cubicBezTo>
                  <a:pt x="5611" y="17832"/>
                  <a:pt x="5623" y="17826"/>
                  <a:pt x="5635" y="17819"/>
                </a:cubicBezTo>
                <a:cubicBezTo>
                  <a:pt x="5650" y="17810"/>
                  <a:pt x="5653" y="17810"/>
                  <a:pt x="5659" y="17804"/>
                </a:cubicBezTo>
                <a:cubicBezTo>
                  <a:pt x="5668" y="17798"/>
                  <a:pt x="5680" y="17792"/>
                  <a:pt x="5689" y="17786"/>
                </a:cubicBezTo>
                <a:cubicBezTo>
                  <a:pt x="5698" y="17780"/>
                  <a:pt x="5701" y="17777"/>
                  <a:pt x="5710" y="17771"/>
                </a:cubicBezTo>
                <a:lnTo>
                  <a:pt x="5728" y="17756"/>
                </a:lnTo>
                <a:lnTo>
                  <a:pt x="5750" y="17738"/>
                </a:lnTo>
                <a:cubicBezTo>
                  <a:pt x="5756" y="17732"/>
                  <a:pt x="5762" y="17726"/>
                  <a:pt x="5768" y="17720"/>
                </a:cubicBezTo>
                <a:cubicBezTo>
                  <a:pt x="5774" y="17714"/>
                  <a:pt x="5780" y="17708"/>
                  <a:pt x="5783" y="17702"/>
                </a:cubicBezTo>
                <a:lnTo>
                  <a:pt x="5798" y="17687"/>
                </a:lnTo>
                <a:cubicBezTo>
                  <a:pt x="5810" y="17678"/>
                  <a:pt x="5819" y="17669"/>
                  <a:pt x="5828" y="17659"/>
                </a:cubicBezTo>
                <a:lnTo>
                  <a:pt x="15714" y="7777"/>
                </a:lnTo>
                <a:lnTo>
                  <a:pt x="18582" y="4902"/>
                </a:lnTo>
                <a:cubicBezTo>
                  <a:pt x="19754" y="3809"/>
                  <a:pt x="19787" y="1961"/>
                  <a:pt x="18655" y="829"/>
                </a:cubicBezTo>
                <a:cubicBezTo>
                  <a:pt x="18102" y="276"/>
                  <a:pt x="17378" y="1"/>
                  <a:pt x="16654" y="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31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671373">
            <a:off x="700233" y="300687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625FE7A1-CC2A-CFA1-BD9E-AC3C1E37A8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Goals</a:t>
            </a:r>
            <a:endParaRPr dirty="0"/>
          </a:p>
        </p:txBody>
      </p:sp>
      <p:sp>
        <p:nvSpPr>
          <p:cNvPr id="4" name="Google Shape;5251;p59">
            <a:extLst>
              <a:ext uri="{FF2B5EF4-FFF2-40B4-BE49-F238E27FC236}">
                <a16:creationId xmlns:a16="http://schemas.microsoft.com/office/drawing/2014/main" id="{0A625C0F-AF74-2DD3-2B0B-0DDF54BE67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37075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To plan out the development process of the full-stack application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To implement a database and schemas for the storage of users and rental listings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To implement API end points based on the database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To implement </a:t>
            </a:r>
            <a:r>
              <a:rPr lang="en-US" sz="1400" dirty="0" err="1">
                <a:solidFill>
                  <a:schemeClr val="dk1"/>
                </a:solidFill>
              </a:rPr>
              <a:t>Singpass</a:t>
            </a:r>
            <a:r>
              <a:rPr lang="en-US" sz="1400" dirty="0">
                <a:solidFill>
                  <a:schemeClr val="dk1"/>
                </a:solidFill>
              </a:rPr>
              <a:t> API (may use a </a:t>
            </a:r>
            <a:r>
              <a:rPr lang="en-US" sz="1400" dirty="0" err="1">
                <a:solidFill>
                  <a:schemeClr val="dk1"/>
                </a:solidFill>
              </a:rPr>
              <a:t>mockserver</a:t>
            </a:r>
            <a:r>
              <a:rPr lang="en-US" sz="1400" dirty="0">
                <a:solidFill>
                  <a:schemeClr val="dk1"/>
                </a:solidFill>
              </a:rPr>
              <a:t> or write in to request for usage)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To implement user friendly design using frontend framework </a:t>
            </a:r>
            <a:r>
              <a:rPr lang="en-US" sz="1400" dirty="0" err="1">
                <a:solidFill>
                  <a:schemeClr val="dk1"/>
                </a:solidFill>
              </a:rPr>
              <a:t>ReactJs</a:t>
            </a:r>
            <a:endParaRPr lang="en-US" sz="1400" dirty="0">
              <a:solidFill>
                <a:schemeClr val="dk1"/>
              </a:solidFill>
            </a:endParaRP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To implement tests using libraries, to optimize the web application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More to be added along the way as this is a Agile process</a:t>
            </a:r>
            <a:endParaRPr sz="1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18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642538">
            <a:off x="151506" y="312787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BBE17EAA-BA73-9554-25F6-891EE10E38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</a:t>
            </a:r>
            <a:br>
              <a:rPr lang="en" dirty="0"/>
            </a:br>
            <a:r>
              <a:rPr lang="en" dirty="0"/>
              <a:t>Achievements</a:t>
            </a:r>
            <a:endParaRPr dirty="0"/>
          </a:p>
        </p:txBody>
      </p:sp>
      <p:sp>
        <p:nvSpPr>
          <p:cNvPr id="4" name="Google Shape;5251;p59">
            <a:extLst>
              <a:ext uri="{FF2B5EF4-FFF2-40B4-BE49-F238E27FC236}">
                <a16:creationId xmlns:a16="http://schemas.microsoft.com/office/drawing/2014/main" id="{ECA4257D-BEB0-C348-5DF8-333184E31A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37075"/>
            <a:ext cx="3913284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Created backend API and hosted web applications on Heroku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Implemented a static responsive webpage as a concept for understanding HTML and CSS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Committed a few React Apps to practice on the use of React Hooks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Created a Webhook based Telegram bot that uses Google Apps script to track attendance in the Singapore Armed Forces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08C67-C4E2-F180-4D1C-7836CCC25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635" y="583225"/>
            <a:ext cx="4029127" cy="40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56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082" y="165432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D4458EBE-0D16-C157-AC36-40A84465C7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</a:t>
            </a:r>
            <a:br>
              <a:rPr lang="en" dirty="0"/>
            </a:br>
            <a:r>
              <a:rPr lang="en" dirty="0"/>
              <a:t>Achievements</a:t>
            </a:r>
            <a:endParaRPr dirty="0"/>
          </a:p>
        </p:txBody>
      </p:sp>
      <p:sp>
        <p:nvSpPr>
          <p:cNvPr id="4" name="Google Shape;5251;p59">
            <a:extLst>
              <a:ext uri="{FF2B5EF4-FFF2-40B4-BE49-F238E27FC236}">
                <a16:creationId xmlns:a16="http://schemas.microsoft.com/office/drawing/2014/main" id="{7420CE4C-3E19-F29D-6AF8-FE5765C2C5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37075"/>
            <a:ext cx="3913284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Backend project: Lets Tour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A web application that allows user to book and review different tours around the United States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Framework used: </a:t>
            </a:r>
            <a:r>
              <a:rPr lang="en-US" sz="1400" dirty="0" err="1">
                <a:solidFill>
                  <a:schemeClr val="dk1"/>
                </a:solidFill>
              </a:rPr>
              <a:t>NodeJs</a:t>
            </a:r>
            <a:r>
              <a:rPr lang="en-US" sz="1400" dirty="0">
                <a:solidFill>
                  <a:schemeClr val="dk1"/>
                </a:solidFill>
              </a:rPr>
              <a:t>, Pug Templates, </a:t>
            </a:r>
            <a:r>
              <a:rPr lang="en-US" sz="1400" dirty="0" err="1">
                <a:solidFill>
                  <a:schemeClr val="dk1"/>
                </a:solidFill>
              </a:rPr>
              <a:t>ExpressJs</a:t>
            </a:r>
            <a:r>
              <a:rPr lang="en-US" sz="1400" dirty="0">
                <a:solidFill>
                  <a:schemeClr val="dk1"/>
                </a:solidFill>
              </a:rPr>
              <a:t>, HTML &amp; CSS, </a:t>
            </a:r>
            <a:r>
              <a:rPr lang="en-US" sz="1400" dirty="0" err="1">
                <a:solidFill>
                  <a:schemeClr val="dk1"/>
                </a:solidFill>
              </a:rPr>
              <a:t>Javascript</a:t>
            </a:r>
            <a:r>
              <a:rPr lang="en-US" sz="1400" dirty="0">
                <a:solidFill>
                  <a:schemeClr val="dk1"/>
                </a:solidFill>
              </a:rPr>
              <a:t>, MongoDB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Link: </a:t>
            </a:r>
            <a:r>
              <a:rPr lang="en-US" sz="1400" dirty="0">
                <a:solidFill>
                  <a:schemeClr val="dk1"/>
                </a:solidFill>
                <a:hlinkClick r:id="rId5"/>
              </a:rPr>
              <a:t>https://letstour.herokuapp.com/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362C13-CCB8-DAB4-4CFD-28F8016AE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291" y="540000"/>
            <a:ext cx="3881788" cy="40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14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60980">
            <a:off x="8044629" y="2880281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D4458EBE-0D16-C157-AC36-40A84465C7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</a:t>
            </a:r>
            <a:br>
              <a:rPr lang="en" dirty="0"/>
            </a:br>
            <a:r>
              <a:rPr lang="en" dirty="0"/>
              <a:t>Achievements</a:t>
            </a:r>
            <a:endParaRPr dirty="0"/>
          </a:p>
        </p:txBody>
      </p:sp>
      <p:sp>
        <p:nvSpPr>
          <p:cNvPr id="4" name="Google Shape;5251;p59">
            <a:extLst>
              <a:ext uri="{FF2B5EF4-FFF2-40B4-BE49-F238E27FC236}">
                <a16:creationId xmlns:a16="http://schemas.microsoft.com/office/drawing/2014/main" id="{7420CE4C-3E19-F29D-6AF8-FE5765C2C5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37075"/>
            <a:ext cx="3913284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Frontend project: Let’s </a:t>
            </a:r>
            <a:r>
              <a:rPr lang="en-US" sz="1400" dirty="0" err="1">
                <a:solidFill>
                  <a:schemeClr val="dk1"/>
                </a:solidFill>
              </a:rPr>
              <a:t>Jiak</a:t>
            </a:r>
            <a:endParaRPr lang="en-US" sz="1400" dirty="0">
              <a:solidFill>
                <a:schemeClr val="dk1"/>
              </a:solidFill>
            </a:endParaRP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A static webpage that allows user to choose their meals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Framework used:, HTML &amp; CSS, </a:t>
            </a:r>
            <a:r>
              <a:rPr lang="en-US" sz="1400" dirty="0" err="1">
                <a:solidFill>
                  <a:schemeClr val="dk1"/>
                </a:solidFill>
              </a:rPr>
              <a:t>Javascript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</a:p>
          <a:p>
            <a:pPr marL="285750" indent="-285750"/>
            <a:endParaRPr lang="en-US" sz="1400" dirty="0">
              <a:solidFill>
                <a:schemeClr val="dk1"/>
              </a:solidFill>
            </a:endParaRP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Link: </a:t>
            </a:r>
            <a:r>
              <a:rPr lang="en-US" sz="1400" dirty="0">
                <a:solidFill>
                  <a:schemeClr val="dk1"/>
                </a:solidFill>
                <a:hlinkClick r:id="rId5"/>
              </a:rPr>
              <a:t>https://letsjiak.netlify.app/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2C196-7384-93A6-6789-EA52978B6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482" y="540000"/>
            <a:ext cx="1734757" cy="42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0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082" y="165432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01394B81-AF1B-1F42-580B-954B0B5097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Planning</a:t>
            </a:r>
            <a:endParaRPr dirty="0"/>
          </a:p>
        </p:txBody>
      </p:sp>
      <p:sp>
        <p:nvSpPr>
          <p:cNvPr id="4" name="Google Shape;5251;p59">
            <a:extLst>
              <a:ext uri="{FF2B5EF4-FFF2-40B4-BE49-F238E27FC236}">
                <a16:creationId xmlns:a16="http://schemas.microsoft.com/office/drawing/2014/main" id="{372D3E9C-6B49-14D4-D5F4-81E317C65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62082" y="405300"/>
            <a:ext cx="3913284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Project’s Jira: https://jhawcw.atlassian.net/jira/software/c/projects/CPSMS/boards/1/roadmap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DC922-6C37-3857-9355-F2E86230D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1362038"/>
            <a:ext cx="754308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55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688801">
            <a:off x="8142331" y="-881306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01394B81-AF1B-1F42-580B-954B0B5097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Planning</a:t>
            </a:r>
            <a:endParaRPr dirty="0"/>
          </a:p>
        </p:txBody>
      </p:sp>
      <p:sp>
        <p:nvSpPr>
          <p:cNvPr id="4" name="Google Shape;5251;p59">
            <a:extLst>
              <a:ext uri="{FF2B5EF4-FFF2-40B4-BE49-F238E27FC236}">
                <a16:creationId xmlns:a16="http://schemas.microsoft.com/office/drawing/2014/main" id="{372D3E9C-6B49-14D4-D5F4-81E317C65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62082" y="405300"/>
            <a:ext cx="3913284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Project’s Jira: https://jhawcw.atlassian.net/jira/software/c/projects/CPSMS/boards/1/roadmap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BF988E-E9DF-66FF-6104-1B636E2CC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62" y="1447799"/>
            <a:ext cx="8181900" cy="330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35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082" y="165432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01394B81-AF1B-1F42-580B-954B0B5097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Planning – KanBan Board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AE5022-75DC-4C7E-8ED6-C7D48441D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00125"/>
            <a:ext cx="7609222" cy="375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98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6"/>
          <p:cNvPicPr preferRelativeResize="0"/>
          <p:nvPr/>
        </p:nvPicPr>
        <p:blipFill rotWithShape="1">
          <a:blip r:embed="rId3">
            <a:alphaModFix/>
          </a:blip>
          <a:srcRect l="8279" t="2879" r="16932" b="26011"/>
          <a:stretch/>
        </p:blipFill>
        <p:spPr>
          <a:xfrm>
            <a:off x="419100" y="1228725"/>
            <a:ext cx="6838949" cy="3657601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6" name="Google Shape;216;p36"/>
          <p:cNvSpPr/>
          <p:nvPr/>
        </p:nvSpPr>
        <p:spPr>
          <a:xfrm>
            <a:off x="5572125" y="1228800"/>
            <a:ext cx="1685700" cy="3657600"/>
          </a:xfrm>
          <a:prstGeom prst="rect">
            <a:avLst/>
          </a:prstGeom>
          <a:solidFill>
            <a:srgbClr val="AA937F">
              <a:alpha val="49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6"/>
          <p:cNvSpPr/>
          <p:nvPr/>
        </p:nvSpPr>
        <p:spPr>
          <a:xfrm>
            <a:off x="504825" y="1324050"/>
            <a:ext cx="6667500" cy="3467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6"/>
          <p:cNvSpPr/>
          <p:nvPr/>
        </p:nvSpPr>
        <p:spPr>
          <a:xfrm>
            <a:off x="1556150" y="1526125"/>
            <a:ext cx="577200" cy="5772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6"/>
          <p:cNvSpPr/>
          <p:nvPr/>
        </p:nvSpPr>
        <p:spPr>
          <a:xfrm>
            <a:off x="4037525" y="1526125"/>
            <a:ext cx="577200" cy="5772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6"/>
          <p:cNvSpPr/>
          <p:nvPr/>
        </p:nvSpPr>
        <p:spPr>
          <a:xfrm>
            <a:off x="1556150" y="3172775"/>
            <a:ext cx="577200" cy="5772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6"/>
          <p:cNvSpPr/>
          <p:nvPr/>
        </p:nvSpPr>
        <p:spPr>
          <a:xfrm>
            <a:off x="4037525" y="3172775"/>
            <a:ext cx="577200" cy="5772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676540" y="208585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Selection Criteria</a:t>
            </a:r>
            <a:endParaRPr dirty="0"/>
          </a:p>
        </p:txBody>
      </p:sp>
      <p:sp>
        <p:nvSpPr>
          <p:cNvPr id="224" name="Google Shape;224;p36"/>
          <p:cNvSpPr txBox="1">
            <a:spLocks noGrp="1"/>
          </p:cNvSpPr>
          <p:nvPr>
            <p:ph type="title" idx="2"/>
          </p:nvPr>
        </p:nvSpPr>
        <p:spPr>
          <a:xfrm rot="3574">
            <a:off x="4037490" y="3138805"/>
            <a:ext cx="577200" cy="5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5" name="Google Shape;225;p36"/>
          <p:cNvSpPr txBox="1">
            <a:spLocks noGrp="1"/>
          </p:cNvSpPr>
          <p:nvPr>
            <p:ph type="title" idx="3"/>
          </p:nvPr>
        </p:nvSpPr>
        <p:spPr>
          <a:xfrm>
            <a:off x="1555972" y="3138955"/>
            <a:ext cx="577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6" name="Google Shape;226;p36"/>
          <p:cNvSpPr txBox="1">
            <a:spLocks noGrp="1"/>
          </p:cNvSpPr>
          <p:nvPr>
            <p:ph type="title" idx="4"/>
          </p:nvPr>
        </p:nvSpPr>
        <p:spPr>
          <a:xfrm>
            <a:off x="684940" y="374321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Proposed Idea</a:t>
            </a:r>
            <a:endParaRPr dirty="0"/>
          </a:p>
        </p:txBody>
      </p:sp>
      <p:sp>
        <p:nvSpPr>
          <p:cNvPr id="228" name="Google Shape;228;p36"/>
          <p:cNvSpPr txBox="1">
            <a:spLocks noGrp="1"/>
          </p:cNvSpPr>
          <p:nvPr>
            <p:ph type="title" idx="6"/>
          </p:nvPr>
        </p:nvSpPr>
        <p:spPr>
          <a:xfrm>
            <a:off x="3157915" y="374321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 Stack</a:t>
            </a:r>
            <a:endParaRPr dirty="0"/>
          </a:p>
        </p:txBody>
      </p:sp>
      <p:sp>
        <p:nvSpPr>
          <p:cNvPr id="230" name="Google Shape;230;p36"/>
          <p:cNvSpPr txBox="1">
            <a:spLocks noGrp="1"/>
          </p:cNvSpPr>
          <p:nvPr>
            <p:ph type="title" idx="8"/>
          </p:nvPr>
        </p:nvSpPr>
        <p:spPr>
          <a:xfrm>
            <a:off x="3157915" y="208585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232" name="Google Shape;232;p36"/>
          <p:cNvSpPr txBox="1">
            <a:spLocks noGrp="1"/>
          </p:cNvSpPr>
          <p:nvPr>
            <p:ph type="title" idx="13"/>
          </p:nvPr>
        </p:nvSpPr>
        <p:spPr>
          <a:xfrm rot="3572">
            <a:off x="4037386" y="1492450"/>
            <a:ext cx="5775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title" idx="14"/>
          </p:nvPr>
        </p:nvSpPr>
        <p:spPr>
          <a:xfrm rot="1786">
            <a:off x="1556016" y="1492300"/>
            <a:ext cx="577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34" name="Google Shape;234;p36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layfair Display"/>
                <a:ea typeface="Playfair Display"/>
                <a:cs typeface="Playfair Display"/>
                <a:sym typeface="Playfair Display"/>
              </a:rPr>
              <a:t>Table of contents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35" name="Google Shape;235;p36"/>
          <p:cNvPicPr preferRelativeResize="0"/>
          <p:nvPr/>
        </p:nvPicPr>
        <p:blipFill rotWithShape="1">
          <a:blip r:embed="rId3">
            <a:alphaModFix/>
          </a:blip>
          <a:srcRect l="39298" t="4138" r="31241" b="30176"/>
          <a:stretch/>
        </p:blipFill>
        <p:spPr>
          <a:xfrm>
            <a:off x="5794498" y="958700"/>
            <a:ext cx="2693923" cy="337872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36" name="Google Shape;236;p36"/>
          <p:cNvPicPr preferRelativeResize="0"/>
          <p:nvPr/>
        </p:nvPicPr>
        <p:blipFill rotWithShape="1">
          <a:blip r:embed="rId4">
            <a:alphaModFix/>
          </a:blip>
          <a:srcRect l="8635" t="20898" r="33170"/>
          <a:stretch/>
        </p:blipFill>
        <p:spPr>
          <a:xfrm>
            <a:off x="5791201" y="1412075"/>
            <a:ext cx="2693924" cy="244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/>
          <p:nvPr/>
        </p:nvSpPr>
        <p:spPr>
          <a:xfrm>
            <a:off x="5943438" y="1028250"/>
            <a:ext cx="116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rPr>
              <a:t>OUR PRODUCTS</a:t>
            </a:r>
            <a:endParaRPr sz="1000">
              <a:solidFill>
                <a:schemeClr val="lt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5479" y="4099066"/>
            <a:ext cx="1542349" cy="414575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pic>
        <p:nvPicPr>
          <p:cNvPr id="239" name="Google Shape;23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4449" y="3019500"/>
            <a:ext cx="1035352" cy="10345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082" y="165432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01394B81-AF1B-1F42-580B-954B0B5097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Progress - 1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E2B42-99ED-8884-F595-3D2B58D2C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76" y="1044925"/>
            <a:ext cx="8181900" cy="36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78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082" y="165432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01394B81-AF1B-1F42-580B-954B0B5097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Progress - 2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EF5E2-E9A0-2A4A-5848-59BA1535B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25" y="1016363"/>
            <a:ext cx="7992549" cy="370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33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D4458EBE-0D16-C157-AC36-40A84465C7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</a:t>
            </a:r>
            <a:endParaRPr dirty="0"/>
          </a:p>
        </p:txBody>
      </p:sp>
      <p:sp>
        <p:nvSpPr>
          <p:cNvPr id="4" name="Google Shape;5251;p59">
            <a:extLst>
              <a:ext uri="{FF2B5EF4-FFF2-40B4-BE49-F238E27FC236}">
                <a16:creationId xmlns:a16="http://schemas.microsoft.com/office/drawing/2014/main" id="{7420CE4C-3E19-F29D-6AF8-FE5765C2C5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37075"/>
            <a:ext cx="3913284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Problems with obtaining permission to use actual </a:t>
            </a:r>
            <a:r>
              <a:rPr lang="en-US" sz="1400" dirty="0" err="1">
                <a:solidFill>
                  <a:schemeClr val="dk1"/>
                </a:solidFill>
              </a:rPr>
              <a:t>Singpass</a:t>
            </a:r>
            <a:endParaRPr lang="en-US" sz="1400" dirty="0">
              <a:solidFill>
                <a:schemeClr val="dk1"/>
              </a:solidFill>
            </a:endParaRP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(ARCRA) A cooperate ID is required for approval of usage of </a:t>
            </a:r>
            <a:r>
              <a:rPr lang="en-US" sz="1400" dirty="0" err="1">
                <a:solidFill>
                  <a:schemeClr val="dk1"/>
                </a:solidFill>
              </a:rPr>
              <a:t>singpass</a:t>
            </a:r>
            <a:endParaRPr lang="en-US" sz="1400" dirty="0">
              <a:solidFill>
                <a:schemeClr val="dk1"/>
              </a:solidFill>
            </a:endParaRP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 Spent around 3 weeks of searching for alternatives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Found an alternate </a:t>
            </a:r>
            <a:r>
              <a:rPr lang="en-US" sz="1400" dirty="0" err="1">
                <a:solidFill>
                  <a:schemeClr val="dk1"/>
                </a:solidFill>
              </a:rPr>
              <a:t>singpass</a:t>
            </a:r>
            <a:r>
              <a:rPr lang="en-US" sz="1400" dirty="0">
                <a:solidFill>
                  <a:schemeClr val="dk1"/>
                </a:solidFill>
              </a:rPr>
              <a:t> server but standards and documentations are not updated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Linked up with Govt tech personnel and got intro to  mock-</a:t>
            </a:r>
            <a:r>
              <a:rPr lang="en-US" sz="1400" dirty="0" err="1">
                <a:solidFill>
                  <a:schemeClr val="dk1"/>
                </a:solidFill>
              </a:rPr>
              <a:t>Singpass</a:t>
            </a:r>
            <a:endParaRPr lang="en-US" sz="1400" dirty="0">
              <a:solidFill>
                <a:schemeClr val="dk1"/>
              </a:solidFill>
            </a:endParaRP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Spent another 1 week on tinkering with mock-</a:t>
            </a:r>
            <a:r>
              <a:rPr lang="en-US" sz="1400" dirty="0" err="1">
                <a:solidFill>
                  <a:schemeClr val="dk1"/>
                </a:solidFill>
              </a:rPr>
              <a:t>Singpass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api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61ACAF-BC95-139A-4F2C-C935AD9D5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913" y="914399"/>
            <a:ext cx="3794071" cy="3528456"/>
          </a:xfrm>
          <a:prstGeom prst="rect">
            <a:avLst/>
          </a:prstGeom>
        </p:spPr>
      </p:pic>
      <p:pic>
        <p:nvPicPr>
          <p:cNvPr id="5252" name="Google Shape;525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60980">
            <a:off x="8044629" y="2880281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6695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D4458EBE-0D16-C157-AC36-40A84465C7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Github</a:t>
            </a:r>
            <a:r>
              <a:rPr lang="en-US" dirty="0"/>
              <a:t> Logs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5793DF-FB32-22EE-8A21-3C2ADE8E6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019" y="438050"/>
            <a:ext cx="4412842" cy="4267400"/>
          </a:xfrm>
          <a:prstGeom prst="rect">
            <a:avLst/>
          </a:prstGeom>
        </p:spPr>
      </p:pic>
      <p:pic>
        <p:nvPicPr>
          <p:cNvPr id="5252" name="Google Shape;525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855757">
            <a:off x="7400416" y="-399976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983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0" name="Google Shape;5250;p5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5251" name="Google Shape;5251;p59"/>
          <p:cNvSpPr txBox="1">
            <a:spLocks noGrp="1"/>
          </p:cNvSpPr>
          <p:nvPr>
            <p:ph type="body" idx="1"/>
          </p:nvPr>
        </p:nvSpPr>
        <p:spPr>
          <a:xfrm>
            <a:off x="720000" y="1237075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400" dirty="0">
                <a:effectLst/>
              </a:rPr>
              <a:t>[1] L. Tang, 11 Nov 2023, “‘overwhelmed, defeated’: Expats face up to 70% rise in housing rents as prices hit record highs,” https://www.channelnewsasia.com/singapore/housing-rent-prices-expats-70-increase-landlords-tenants-3060231</a:t>
            </a:r>
          </a:p>
          <a:p>
            <a:pPr marL="152400" indent="0">
              <a:buNone/>
            </a:pPr>
            <a:endParaRPr lang="en-US" sz="1400" dirty="0">
              <a:solidFill>
                <a:schemeClr val="dk1"/>
              </a:solidFill>
            </a:endParaRPr>
          </a:p>
          <a:p>
            <a:pPr marL="152400" indent="0">
              <a:buNone/>
            </a:pPr>
            <a:r>
              <a:rPr lang="en-US" sz="1400" dirty="0">
                <a:solidFill>
                  <a:schemeClr val="dk1"/>
                </a:solidFill>
              </a:rPr>
              <a:t>[2] [1] N. H. M. Ali, 09 May 2023, “Cases of home rental scams jumped from 192 to 979 over the past year” , https://www.channelnewsasia.com/singapore/home-rental-scams-jump-cases-sun-xueling-3475761 </a:t>
            </a:r>
          </a:p>
          <a:p>
            <a:pPr marL="152400" indent="0">
              <a:buNone/>
            </a:pPr>
            <a:endParaRPr lang="en-US" sz="1400" dirty="0">
              <a:solidFill>
                <a:schemeClr val="dk1"/>
              </a:solidFill>
            </a:endParaRPr>
          </a:p>
          <a:p>
            <a:pPr marL="152400" indent="0">
              <a:buNone/>
            </a:pPr>
            <a:r>
              <a:rPr lang="en-US" sz="1400" dirty="0">
                <a:solidFill>
                  <a:schemeClr val="dk1"/>
                </a:solidFill>
              </a:rPr>
              <a:t>[3] C. Co, 01 Jul 2021 ,“ “fair wear and tear” disputes over rental property: What can tenants and landlords do?”, https://www.channelnewsasia.com/singapore/fair-wear-and-tear-disputes-rental-property-tenants-landlords-1993706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082" y="165432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206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6"/>
          <p:cNvPicPr preferRelativeResize="0"/>
          <p:nvPr/>
        </p:nvPicPr>
        <p:blipFill rotWithShape="1">
          <a:blip r:embed="rId3">
            <a:alphaModFix/>
          </a:blip>
          <a:srcRect l="8279" t="2879" r="16932" b="26011"/>
          <a:stretch/>
        </p:blipFill>
        <p:spPr>
          <a:xfrm>
            <a:off x="419100" y="1228725"/>
            <a:ext cx="6838949" cy="3657601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6" name="Google Shape;216;p36"/>
          <p:cNvSpPr/>
          <p:nvPr/>
        </p:nvSpPr>
        <p:spPr>
          <a:xfrm>
            <a:off x="5572125" y="1228800"/>
            <a:ext cx="1685700" cy="3657600"/>
          </a:xfrm>
          <a:prstGeom prst="rect">
            <a:avLst/>
          </a:prstGeom>
          <a:solidFill>
            <a:srgbClr val="AA937F">
              <a:alpha val="49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6"/>
          <p:cNvSpPr/>
          <p:nvPr/>
        </p:nvSpPr>
        <p:spPr>
          <a:xfrm>
            <a:off x="504825" y="1324050"/>
            <a:ext cx="6667500" cy="3467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6"/>
          <p:cNvSpPr/>
          <p:nvPr/>
        </p:nvSpPr>
        <p:spPr>
          <a:xfrm>
            <a:off x="1556150" y="1526125"/>
            <a:ext cx="577200" cy="5772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6"/>
          <p:cNvSpPr/>
          <p:nvPr/>
        </p:nvSpPr>
        <p:spPr>
          <a:xfrm>
            <a:off x="4037525" y="1526125"/>
            <a:ext cx="577200" cy="5772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6"/>
          <p:cNvSpPr/>
          <p:nvPr/>
        </p:nvSpPr>
        <p:spPr>
          <a:xfrm>
            <a:off x="1556150" y="3172775"/>
            <a:ext cx="577200" cy="5772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6"/>
          <p:cNvSpPr/>
          <p:nvPr/>
        </p:nvSpPr>
        <p:spPr>
          <a:xfrm>
            <a:off x="4037525" y="3172775"/>
            <a:ext cx="577200" cy="5772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676540" y="208585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Project Goals</a:t>
            </a:r>
          </a:p>
        </p:txBody>
      </p:sp>
      <p:sp>
        <p:nvSpPr>
          <p:cNvPr id="224" name="Google Shape;224;p36"/>
          <p:cNvSpPr txBox="1">
            <a:spLocks noGrp="1"/>
          </p:cNvSpPr>
          <p:nvPr>
            <p:ph type="title" idx="2"/>
          </p:nvPr>
        </p:nvSpPr>
        <p:spPr>
          <a:xfrm rot="3574">
            <a:off x="4037490" y="3138841"/>
            <a:ext cx="646668" cy="5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25" name="Google Shape;225;p36"/>
          <p:cNvSpPr txBox="1">
            <a:spLocks noGrp="1"/>
          </p:cNvSpPr>
          <p:nvPr>
            <p:ph type="title" idx="3"/>
          </p:nvPr>
        </p:nvSpPr>
        <p:spPr>
          <a:xfrm>
            <a:off x="1555972" y="3138955"/>
            <a:ext cx="577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26" name="Google Shape;226;p36"/>
          <p:cNvSpPr txBox="1">
            <a:spLocks noGrp="1"/>
          </p:cNvSpPr>
          <p:nvPr>
            <p:ph type="title" idx="4"/>
          </p:nvPr>
        </p:nvSpPr>
        <p:spPr>
          <a:xfrm>
            <a:off x="684940" y="374321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Gannt Chart</a:t>
            </a:r>
            <a:endParaRPr dirty="0"/>
          </a:p>
        </p:txBody>
      </p:sp>
      <p:sp>
        <p:nvSpPr>
          <p:cNvPr id="228" name="Google Shape;228;p36"/>
          <p:cNvSpPr txBox="1">
            <a:spLocks noGrp="1"/>
          </p:cNvSpPr>
          <p:nvPr>
            <p:ph type="title" idx="6"/>
          </p:nvPr>
        </p:nvSpPr>
        <p:spPr>
          <a:xfrm>
            <a:off x="3157915" y="374321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230" name="Google Shape;230;p36"/>
          <p:cNvSpPr txBox="1">
            <a:spLocks noGrp="1"/>
          </p:cNvSpPr>
          <p:nvPr>
            <p:ph type="title" idx="8"/>
          </p:nvPr>
        </p:nvSpPr>
        <p:spPr>
          <a:xfrm>
            <a:off x="3157915" y="208585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Achievements</a:t>
            </a:r>
          </a:p>
        </p:txBody>
      </p:sp>
      <p:sp>
        <p:nvSpPr>
          <p:cNvPr id="232" name="Google Shape;232;p36"/>
          <p:cNvSpPr txBox="1">
            <a:spLocks noGrp="1"/>
          </p:cNvSpPr>
          <p:nvPr>
            <p:ph type="title" idx="13"/>
          </p:nvPr>
        </p:nvSpPr>
        <p:spPr>
          <a:xfrm rot="3572">
            <a:off x="4037386" y="1492486"/>
            <a:ext cx="64676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33" name="Google Shape;233;p36"/>
          <p:cNvSpPr txBox="1">
            <a:spLocks noGrp="1"/>
          </p:cNvSpPr>
          <p:nvPr>
            <p:ph type="title" idx="14"/>
          </p:nvPr>
        </p:nvSpPr>
        <p:spPr>
          <a:xfrm rot="1786">
            <a:off x="1556016" y="1492300"/>
            <a:ext cx="577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34" name="Google Shape;234;p36"/>
          <p:cNvSpPr txBox="1">
            <a:spLocks noGrp="1"/>
          </p:cNvSpPr>
          <p:nvPr>
            <p:ph type="title" idx="15"/>
          </p:nvPr>
        </p:nvSpPr>
        <p:spPr>
          <a:xfrm>
            <a:off x="694657" y="558738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layfair Display"/>
                <a:ea typeface="Playfair Display"/>
                <a:cs typeface="Playfair Display"/>
                <a:sym typeface="Playfair Display"/>
              </a:rPr>
              <a:t>Table of contents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35" name="Google Shape;235;p36"/>
          <p:cNvPicPr preferRelativeResize="0"/>
          <p:nvPr/>
        </p:nvPicPr>
        <p:blipFill rotWithShape="1">
          <a:blip r:embed="rId3">
            <a:alphaModFix/>
          </a:blip>
          <a:srcRect l="39298" t="4138" r="31241" b="30176"/>
          <a:stretch/>
        </p:blipFill>
        <p:spPr>
          <a:xfrm>
            <a:off x="5794498" y="958700"/>
            <a:ext cx="2693923" cy="337872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7" name="Google Shape;237;p36"/>
          <p:cNvSpPr txBox="1"/>
          <p:nvPr/>
        </p:nvSpPr>
        <p:spPr>
          <a:xfrm>
            <a:off x="5943438" y="1028250"/>
            <a:ext cx="116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rPr>
              <a:t>OUR PRODUCTS</a:t>
            </a:r>
            <a:endParaRPr sz="1000">
              <a:solidFill>
                <a:schemeClr val="lt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657024">
            <a:off x="7628318" y="4063627"/>
            <a:ext cx="1542349" cy="414575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pic>
        <p:nvPicPr>
          <p:cNvPr id="239" name="Google Shape;23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28587">
            <a:off x="4857869" y="676838"/>
            <a:ext cx="1035352" cy="10345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pic>
        <p:nvPicPr>
          <p:cNvPr id="2" name="Google Shape;249;p37">
            <a:extLst>
              <a:ext uri="{FF2B5EF4-FFF2-40B4-BE49-F238E27FC236}">
                <a16:creationId xmlns:a16="http://schemas.microsoft.com/office/drawing/2014/main" id="{716F1065-A8D0-6B15-3981-462BE7E1E0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7905" y="1398076"/>
            <a:ext cx="2700516" cy="2452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093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8"/>
          <p:cNvPicPr preferRelativeResize="0"/>
          <p:nvPr/>
        </p:nvPicPr>
        <p:blipFill rotWithShape="1">
          <a:blip r:embed="rId3">
            <a:alphaModFix/>
          </a:blip>
          <a:srcRect l="39298" t="4138" r="31241" b="30176"/>
          <a:stretch/>
        </p:blipFill>
        <p:spPr>
          <a:xfrm>
            <a:off x="5224163" y="794688"/>
            <a:ext cx="2907600" cy="3646725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60" name="Google Shape;260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Selection Criteria</a:t>
            </a:r>
            <a:endParaRPr dirty="0"/>
          </a:p>
        </p:txBody>
      </p:sp>
      <p:sp>
        <p:nvSpPr>
          <p:cNvPr id="261" name="Google Shape;261;p38"/>
          <p:cNvSpPr txBox="1">
            <a:spLocks noGrp="1"/>
          </p:cNvSpPr>
          <p:nvPr>
            <p:ph type="subTitle" idx="1"/>
          </p:nvPr>
        </p:nvSpPr>
        <p:spPr>
          <a:xfrm rot="-239">
            <a:off x="720042" y="1205971"/>
            <a:ext cx="4318800" cy="3249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dirty="0"/>
              <a:t>Must be able to solve real world problems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dirty="0"/>
              <a:t>Must be a full stack application which uses popular frameworks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dirty="0"/>
              <a:t>Must be original and feasible to achieve within 30 weeks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dirty="0"/>
          </a:p>
        </p:txBody>
      </p:sp>
      <p:sp>
        <p:nvSpPr>
          <p:cNvPr id="263" name="Google Shape;263;p38"/>
          <p:cNvSpPr txBox="1">
            <a:spLocks noGrp="1"/>
          </p:cNvSpPr>
          <p:nvPr>
            <p:ph type="title" idx="3"/>
          </p:nvPr>
        </p:nvSpPr>
        <p:spPr>
          <a:xfrm>
            <a:off x="6033875" y="2718051"/>
            <a:ext cx="16647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logo</a:t>
            </a:r>
            <a:endParaRPr/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6409" y="4246100"/>
            <a:ext cx="1746350" cy="4177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pic>
        <p:nvPicPr>
          <p:cNvPr id="2" name="Google Shape;192;p34">
            <a:extLst>
              <a:ext uri="{FF2B5EF4-FFF2-40B4-BE49-F238E27FC236}">
                <a16:creationId xmlns:a16="http://schemas.microsoft.com/office/drawing/2014/main" id="{5B0360A1-D8F3-1E90-ED57-AB448D28017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329" t="34572" r="18624"/>
          <a:stretch/>
        </p:blipFill>
        <p:spPr>
          <a:xfrm>
            <a:off x="5353049" y="942634"/>
            <a:ext cx="2657475" cy="3350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0" name="Google Shape;5250;p5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5251" name="Google Shape;5251;p59"/>
          <p:cNvSpPr txBox="1">
            <a:spLocks noGrp="1"/>
          </p:cNvSpPr>
          <p:nvPr>
            <p:ph type="body" idx="1"/>
          </p:nvPr>
        </p:nvSpPr>
        <p:spPr>
          <a:xfrm>
            <a:off x="720000" y="1237075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</a:rPr>
              <a:t>Problem: Singapore’s rental market is at its </a:t>
            </a:r>
            <a:r>
              <a:rPr lang="en-US" sz="1400" b="1" dirty="0">
                <a:solidFill>
                  <a:schemeClr val="dk1"/>
                </a:solidFill>
              </a:rPr>
              <a:t>peak[1]</a:t>
            </a:r>
            <a:r>
              <a:rPr lang="en-US" sz="1400" dirty="0">
                <a:solidFill>
                  <a:schemeClr val="dk1"/>
                </a:solidFill>
              </a:rPr>
              <a:t> and </a:t>
            </a:r>
            <a:r>
              <a:rPr lang="en-US" sz="1400" b="1" dirty="0">
                <a:solidFill>
                  <a:schemeClr val="dk1"/>
                </a:solidFill>
              </a:rPr>
              <a:t>rental scams[2] </a:t>
            </a:r>
            <a:r>
              <a:rPr lang="en-US" sz="1400" dirty="0">
                <a:solidFill>
                  <a:schemeClr val="dk1"/>
                </a:solidFill>
              </a:rPr>
              <a:t>are on the rise. </a:t>
            </a:r>
            <a:r>
              <a:rPr lang="en-US" sz="1400" b="1" dirty="0">
                <a:solidFill>
                  <a:schemeClr val="dk1"/>
                </a:solidFill>
              </a:rPr>
              <a:t>Landlords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b="1" dirty="0">
                <a:solidFill>
                  <a:schemeClr val="dk1"/>
                </a:solidFill>
              </a:rPr>
              <a:t>face challenges </a:t>
            </a:r>
            <a:r>
              <a:rPr lang="en-US" sz="1400" dirty="0">
                <a:solidFill>
                  <a:schemeClr val="dk1"/>
                </a:solidFill>
              </a:rPr>
              <a:t>when looking out for potential tenants. </a:t>
            </a:r>
            <a:r>
              <a:rPr lang="en-US" sz="1400" b="1" dirty="0">
                <a:solidFill>
                  <a:schemeClr val="dk1"/>
                </a:solidFill>
              </a:rPr>
              <a:t>Tenants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b="1" dirty="0">
                <a:solidFill>
                  <a:schemeClr val="dk1"/>
                </a:solidFill>
              </a:rPr>
              <a:t>face challenges </a:t>
            </a:r>
            <a:r>
              <a:rPr lang="en-US" sz="1400" dirty="0">
                <a:solidFill>
                  <a:schemeClr val="dk1"/>
                </a:solidFill>
              </a:rPr>
              <a:t>when looking for a place to rent.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</a:rPr>
              <a:t>Rental has increased as much as </a:t>
            </a:r>
            <a:r>
              <a:rPr lang="en-US" sz="1400" b="1" dirty="0">
                <a:solidFill>
                  <a:schemeClr val="dk1"/>
                </a:solidFill>
              </a:rPr>
              <a:t>70%[3]</a:t>
            </a:r>
            <a:r>
              <a:rPr lang="en-US" sz="1400" dirty="0">
                <a:solidFill>
                  <a:schemeClr val="dk1"/>
                </a:solidFill>
              </a:rPr>
              <a:t> and rental scams has soared from </a:t>
            </a:r>
            <a:r>
              <a:rPr lang="en-US" sz="1400" b="1" dirty="0">
                <a:solidFill>
                  <a:schemeClr val="dk1"/>
                </a:solidFill>
              </a:rPr>
              <a:t>192 cases to 979 cases[2] </a:t>
            </a:r>
            <a:r>
              <a:rPr lang="en-US" sz="1400" dirty="0">
                <a:solidFill>
                  <a:schemeClr val="dk1"/>
                </a:solidFill>
              </a:rPr>
              <a:t>in the year of 2022.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</a:rPr>
              <a:t>Landlords’ Challenges: Need to constantly do background checks on tenants and ultimately bear the agent’s cost for sourcing of tenants[3].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</a:rPr>
              <a:t>Tenants’ Challenges: Question on the legitimacy of the venue and dispute against unreasonable claims towards rental deposits[3].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082" y="165432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6939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0" name="Google Shape;5250;p5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Idea</a:t>
            </a:r>
            <a:endParaRPr dirty="0"/>
          </a:p>
        </p:txBody>
      </p:sp>
      <p:sp>
        <p:nvSpPr>
          <p:cNvPr id="5251" name="Google Shape;5251;p59"/>
          <p:cNvSpPr txBox="1">
            <a:spLocks noGrp="1"/>
          </p:cNvSpPr>
          <p:nvPr>
            <p:ph type="body" idx="1"/>
          </p:nvPr>
        </p:nvSpPr>
        <p:spPr>
          <a:xfrm>
            <a:off x="720000" y="1237075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To develop a full-stack application to solve all these issues.</a:t>
            </a:r>
          </a:p>
          <a:p>
            <a:pPr marL="285750" indent="-285750"/>
            <a:r>
              <a:rPr lang="en-US" sz="1400" dirty="0" err="1">
                <a:solidFill>
                  <a:schemeClr val="dk1"/>
                </a:solidFill>
              </a:rPr>
              <a:t>Rent@SG</a:t>
            </a:r>
            <a:r>
              <a:rPr lang="en-US" sz="1400" dirty="0">
                <a:solidFill>
                  <a:schemeClr val="dk1"/>
                </a:solidFill>
              </a:rPr>
              <a:t> will be the middleman between the tenant and the landlord.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To prevent scam listings, landlords will have to login and get authenticated via Sing-Pass API to be able to list on the application.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Landlords will have to get verified by another landlord through a physical visit to the unit to authenticate the legitimacy of the venue.</a:t>
            </a:r>
          </a:p>
          <a:p>
            <a:pPr marL="285750" indent="-285750"/>
            <a:r>
              <a:rPr lang="en-US" sz="1400" dirty="0" err="1">
                <a:solidFill>
                  <a:schemeClr val="dk1"/>
                </a:solidFill>
              </a:rPr>
              <a:t>Rent@SG</a:t>
            </a:r>
            <a:r>
              <a:rPr lang="en-US" sz="1400" dirty="0">
                <a:solidFill>
                  <a:schemeClr val="dk1"/>
                </a:solidFill>
              </a:rPr>
              <a:t> tenants will be able to login without Sing-Pass however they will be required to fill in details, so that the application can profile them and recommend to the landlords as needed.</a:t>
            </a:r>
          </a:p>
          <a:p>
            <a:pPr marL="285750" indent="-285750"/>
            <a:r>
              <a:rPr lang="en-US" sz="1400" dirty="0" err="1">
                <a:solidFill>
                  <a:schemeClr val="dk1"/>
                </a:solidFill>
              </a:rPr>
              <a:t>Rent@SG</a:t>
            </a:r>
            <a:r>
              <a:rPr lang="en-US" sz="1400" dirty="0">
                <a:solidFill>
                  <a:schemeClr val="dk1"/>
                </a:solidFill>
              </a:rPr>
              <a:t> will prepare the tenancy agreement and charge 5-10% of the 1</a:t>
            </a:r>
            <a:r>
              <a:rPr lang="en-US" sz="1400" baseline="30000" dirty="0">
                <a:solidFill>
                  <a:schemeClr val="dk1"/>
                </a:solidFill>
              </a:rPr>
              <a:t>st</a:t>
            </a:r>
            <a:r>
              <a:rPr lang="en-US" sz="1400" dirty="0">
                <a:solidFill>
                  <a:schemeClr val="dk1"/>
                </a:solidFill>
              </a:rPr>
              <a:t> month’s rent so as to cover maintenance cost for running the application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Target Audience: Public(foreigners + </a:t>
            </a:r>
            <a:r>
              <a:rPr lang="en-US" sz="1400" dirty="0" err="1">
                <a:solidFill>
                  <a:schemeClr val="dk1"/>
                </a:solidFill>
              </a:rPr>
              <a:t>Sgeans</a:t>
            </a:r>
            <a:r>
              <a:rPr lang="en-US" sz="1400" dirty="0">
                <a:solidFill>
                  <a:schemeClr val="dk1"/>
                </a:solidFill>
              </a:rPr>
              <a:t>) + HDB landlords</a:t>
            </a:r>
          </a:p>
          <a:p>
            <a:pPr marL="285750" indent="-285750"/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592520" y="351402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4685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082" y="165432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E8CE8E-F0D2-D122-B40C-D054898D2DCA}"/>
              </a:ext>
            </a:extLst>
          </p:cNvPr>
          <p:cNvSpPr txBox="1">
            <a:spLocks/>
          </p:cNvSpPr>
          <p:nvPr/>
        </p:nvSpPr>
        <p:spPr>
          <a:xfrm rot="350">
            <a:off x="1625221" y="1694478"/>
            <a:ext cx="58935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r>
              <a:rPr lang="en-US" dirty="0"/>
              <a:t>IS THIS IDEA TRULY ORIGINAL?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LETS COMPARE!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47809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53"/>
          <p:cNvPicPr preferRelativeResize="0"/>
          <p:nvPr/>
        </p:nvPicPr>
        <p:blipFill rotWithShape="1">
          <a:blip r:embed="rId3">
            <a:alphaModFix/>
          </a:blip>
          <a:srcRect l="11566" t="1666" r="4187" b="42398"/>
          <a:stretch/>
        </p:blipFill>
        <p:spPr>
          <a:xfrm>
            <a:off x="719976" y="658645"/>
            <a:ext cx="7704000" cy="4390510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3" name="Google Shape;743;p53"/>
          <p:cNvSpPr txBox="1">
            <a:spLocks noGrp="1"/>
          </p:cNvSpPr>
          <p:nvPr>
            <p:ph type="title"/>
          </p:nvPr>
        </p:nvSpPr>
        <p:spPr>
          <a:xfrm>
            <a:off x="719988" y="9434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Platform comparison</a:t>
            </a:r>
            <a:endParaRPr dirty="0"/>
          </a:p>
        </p:txBody>
      </p:sp>
      <p:sp>
        <p:nvSpPr>
          <p:cNvPr id="744" name="Google Shape;744;p53"/>
          <p:cNvSpPr txBox="1"/>
          <p:nvPr/>
        </p:nvSpPr>
        <p:spPr>
          <a:xfrm>
            <a:off x="719988" y="694098"/>
            <a:ext cx="7704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745" name="Google Shape;745;p53"/>
          <p:cNvGraphicFramePr/>
          <p:nvPr>
            <p:extLst>
              <p:ext uri="{D42A27DB-BD31-4B8C-83A1-F6EECF244321}">
                <p14:modId xmlns:p14="http://schemas.microsoft.com/office/powerpoint/2010/main" val="639225654"/>
              </p:ext>
            </p:extLst>
          </p:nvPr>
        </p:nvGraphicFramePr>
        <p:xfrm>
          <a:off x="863747" y="769006"/>
          <a:ext cx="7239000" cy="4139878"/>
        </p:xfrm>
        <a:graphic>
          <a:graphicData uri="http://schemas.openxmlformats.org/drawingml/2006/table">
            <a:tbl>
              <a:tblPr>
                <a:noFill/>
                <a:tableStyleId>{774BD7F7-3A83-4346-8963-056C016E1D56}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567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Rent@SG</a:t>
                      </a:r>
                      <a:endParaRPr sz="1800" dirty="0">
                        <a:solidFill>
                          <a:schemeClr val="accent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99 co</a:t>
                      </a:r>
                      <a:endParaRPr sz="1800" dirty="0">
                        <a:solidFill>
                          <a:schemeClr val="accent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ilivesg</a:t>
                      </a:r>
                      <a:endParaRPr sz="1800" dirty="0">
                        <a:solidFill>
                          <a:schemeClr val="accent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Carousell</a:t>
                      </a:r>
                      <a:endParaRPr sz="1800" dirty="0">
                        <a:solidFill>
                          <a:schemeClr val="accent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1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Sing-Pass Verification</a:t>
                      </a:r>
                      <a:endParaRPr sz="1800" dirty="0">
                        <a:solidFill>
                          <a:schemeClr val="accent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Tenant Profiling</a:t>
                      </a:r>
                      <a:endParaRPr sz="1800" dirty="0">
                        <a:solidFill>
                          <a:schemeClr val="accent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accent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Landlord verification</a:t>
                      </a:r>
                      <a:endParaRPr sz="1800" dirty="0">
                        <a:solidFill>
                          <a:schemeClr val="accent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1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000" dirty="0">
                          <a:solidFill>
                            <a:schemeClr val="accent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Agent Fees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5-10% x 1 month rent</a:t>
                      </a:r>
                      <a:endParaRPr sz="1400" dirty="0">
                        <a:solidFill>
                          <a:schemeClr val="tx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100% x 1/2 month rent</a:t>
                      </a:r>
                      <a:endParaRPr sz="1400" dirty="0">
                        <a:solidFill>
                          <a:schemeClr val="tx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50%/0%</a:t>
                      </a:r>
                      <a:endParaRPr sz="2000" dirty="0">
                        <a:solidFill>
                          <a:schemeClr val="tx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accent4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46" name="Google Shape;746;p53"/>
          <p:cNvGrpSpPr/>
          <p:nvPr/>
        </p:nvGrpSpPr>
        <p:grpSpPr>
          <a:xfrm>
            <a:off x="2812481" y="1983391"/>
            <a:ext cx="326007" cy="326007"/>
            <a:chOff x="8344903" y="2084630"/>
            <a:chExt cx="376800" cy="376800"/>
          </a:xfrm>
        </p:grpSpPr>
        <p:sp>
          <p:nvSpPr>
            <p:cNvPr id="747" name="Google Shape;747;p53"/>
            <p:cNvSpPr/>
            <p:nvPr/>
          </p:nvSpPr>
          <p:spPr>
            <a:xfrm>
              <a:off x="8344903" y="2084630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3"/>
            <p:cNvSpPr/>
            <p:nvPr/>
          </p:nvSpPr>
          <p:spPr>
            <a:xfrm>
              <a:off x="8420487" y="2190674"/>
              <a:ext cx="225615" cy="164690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9" name="Google Shape;749;p53"/>
          <p:cNvGrpSpPr/>
          <p:nvPr/>
        </p:nvGrpSpPr>
        <p:grpSpPr>
          <a:xfrm>
            <a:off x="7170948" y="3704038"/>
            <a:ext cx="326007" cy="326007"/>
            <a:chOff x="8853041" y="1736305"/>
            <a:chExt cx="376800" cy="376800"/>
          </a:xfrm>
        </p:grpSpPr>
        <p:sp>
          <p:nvSpPr>
            <p:cNvPr id="750" name="Google Shape;750;p53"/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3"/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2" name="Google Shape;752;p53"/>
          <p:cNvGrpSpPr/>
          <p:nvPr/>
        </p:nvGrpSpPr>
        <p:grpSpPr>
          <a:xfrm>
            <a:off x="2812481" y="2908828"/>
            <a:ext cx="326007" cy="326007"/>
            <a:chOff x="8344903" y="2084630"/>
            <a:chExt cx="376800" cy="376800"/>
          </a:xfrm>
        </p:grpSpPr>
        <p:sp>
          <p:nvSpPr>
            <p:cNvPr id="753" name="Google Shape;753;p53"/>
            <p:cNvSpPr/>
            <p:nvPr/>
          </p:nvSpPr>
          <p:spPr>
            <a:xfrm>
              <a:off x="8344903" y="2084630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3"/>
            <p:cNvSpPr/>
            <p:nvPr/>
          </p:nvSpPr>
          <p:spPr>
            <a:xfrm>
              <a:off x="8420487" y="2190674"/>
              <a:ext cx="225615" cy="164690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5" name="Google Shape;755;p53"/>
          <p:cNvGrpSpPr/>
          <p:nvPr/>
        </p:nvGrpSpPr>
        <p:grpSpPr>
          <a:xfrm>
            <a:off x="4245969" y="2003975"/>
            <a:ext cx="326007" cy="326007"/>
            <a:chOff x="8853041" y="1736305"/>
            <a:chExt cx="376800" cy="376800"/>
          </a:xfrm>
        </p:grpSpPr>
        <p:sp>
          <p:nvSpPr>
            <p:cNvPr id="756" name="Google Shape;756;p53"/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3"/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8" name="Google Shape;758;p53"/>
          <p:cNvGrpSpPr/>
          <p:nvPr/>
        </p:nvGrpSpPr>
        <p:grpSpPr>
          <a:xfrm>
            <a:off x="4245981" y="2908849"/>
            <a:ext cx="326007" cy="326007"/>
            <a:chOff x="8853041" y="1736305"/>
            <a:chExt cx="376800" cy="376800"/>
          </a:xfrm>
        </p:grpSpPr>
        <p:sp>
          <p:nvSpPr>
            <p:cNvPr id="759" name="Google Shape;759;p53"/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3"/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1" name="Google Shape;761;p53"/>
          <p:cNvGrpSpPr/>
          <p:nvPr/>
        </p:nvGrpSpPr>
        <p:grpSpPr>
          <a:xfrm>
            <a:off x="7170956" y="2014076"/>
            <a:ext cx="326007" cy="326007"/>
            <a:chOff x="8853041" y="1736305"/>
            <a:chExt cx="376800" cy="376800"/>
          </a:xfrm>
        </p:grpSpPr>
        <p:sp>
          <p:nvSpPr>
            <p:cNvPr id="762" name="Google Shape;762;p53"/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3"/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7" name="Google Shape;767;p53"/>
          <p:cNvGrpSpPr/>
          <p:nvPr/>
        </p:nvGrpSpPr>
        <p:grpSpPr>
          <a:xfrm>
            <a:off x="5723082" y="2011380"/>
            <a:ext cx="326007" cy="326007"/>
            <a:chOff x="8853041" y="1736305"/>
            <a:chExt cx="376800" cy="376800"/>
          </a:xfrm>
        </p:grpSpPr>
        <p:sp>
          <p:nvSpPr>
            <p:cNvPr id="768" name="Google Shape;768;p53"/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3"/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6" name="Google Shape;776;p53"/>
          <p:cNvGrpSpPr/>
          <p:nvPr/>
        </p:nvGrpSpPr>
        <p:grpSpPr>
          <a:xfrm>
            <a:off x="2792708" y="3680579"/>
            <a:ext cx="326007" cy="326007"/>
            <a:chOff x="8344903" y="2084630"/>
            <a:chExt cx="376800" cy="376800"/>
          </a:xfrm>
        </p:grpSpPr>
        <p:sp>
          <p:nvSpPr>
            <p:cNvPr id="777" name="Google Shape;777;p53"/>
            <p:cNvSpPr/>
            <p:nvPr/>
          </p:nvSpPr>
          <p:spPr>
            <a:xfrm>
              <a:off x="8344903" y="2084630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3"/>
            <p:cNvSpPr/>
            <p:nvPr/>
          </p:nvSpPr>
          <p:spPr>
            <a:xfrm>
              <a:off x="8420487" y="2190674"/>
              <a:ext cx="225615" cy="164690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782" name="Google Shape;78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996652">
            <a:off x="8196013" y="-269935"/>
            <a:ext cx="455925" cy="1691749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grpSp>
        <p:nvGrpSpPr>
          <p:cNvPr id="2" name="Google Shape;749;p53">
            <a:extLst>
              <a:ext uri="{FF2B5EF4-FFF2-40B4-BE49-F238E27FC236}">
                <a16:creationId xmlns:a16="http://schemas.microsoft.com/office/drawing/2014/main" id="{01D7235D-915B-2CA8-10D8-6D88347777BD}"/>
              </a:ext>
            </a:extLst>
          </p:cNvPr>
          <p:cNvGrpSpPr/>
          <p:nvPr/>
        </p:nvGrpSpPr>
        <p:grpSpPr>
          <a:xfrm>
            <a:off x="7170943" y="2927059"/>
            <a:ext cx="326007" cy="326007"/>
            <a:chOff x="8853041" y="1736305"/>
            <a:chExt cx="376800" cy="376800"/>
          </a:xfrm>
        </p:grpSpPr>
        <p:sp>
          <p:nvSpPr>
            <p:cNvPr id="3" name="Google Shape;750;p53">
              <a:extLst>
                <a:ext uri="{FF2B5EF4-FFF2-40B4-BE49-F238E27FC236}">
                  <a16:creationId xmlns:a16="http://schemas.microsoft.com/office/drawing/2014/main" id="{D19B3F53-C326-3B10-EACE-6329F51DFD6C}"/>
                </a:ext>
              </a:extLst>
            </p:cNvPr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51;p53">
              <a:extLst>
                <a:ext uri="{FF2B5EF4-FFF2-40B4-BE49-F238E27FC236}">
                  <a16:creationId xmlns:a16="http://schemas.microsoft.com/office/drawing/2014/main" id="{25B19A70-C180-E9D9-83EB-CFB32716D771}"/>
                </a:ext>
              </a:extLst>
            </p:cNvPr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" name="Google Shape;758;p53">
            <a:extLst>
              <a:ext uri="{FF2B5EF4-FFF2-40B4-BE49-F238E27FC236}">
                <a16:creationId xmlns:a16="http://schemas.microsoft.com/office/drawing/2014/main" id="{E4F6C8A9-33EE-81DF-6C56-CBB51692F1A9}"/>
              </a:ext>
            </a:extLst>
          </p:cNvPr>
          <p:cNvGrpSpPr/>
          <p:nvPr/>
        </p:nvGrpSpPr>
        <p:grpSpPr>
          <a:xfrm>
            <a:off x="4245964" y="3680579"/>
            <a:ext cx="326007" cy="326007"/>
            <a:chOff x="8853041" y="1736305"/>
            <a:chExt cx="376800" cy="376800"/>
          </a:xfrm>
        </p:grpSpPr>
        <p:sp>
          <p:nvSpPr>
            <p:cNvPr id="9" name="Google Shape;759;p53">
              <a:extLst>
                <a:ext uri="{FF2B5EF4-FFF2-40B4-BE49-F238E27FC236}">
                  <a16:creationId xmlns:a16="http://schemas.microsoft.com/office/drawing/2014/main" id="{3F1F9FD6-77E2-0F51-63CC-9C452D733F09}"/>
                </a:ext>
              </a:extLst>
            </p:cNvPr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60;p53">
              <a:extLst>
                <a:ext uri="{FF2B5EF4-FFF2-40B4-BE49-F238E27FC236}">
                  <a16:creationId xmlns:a16="http://schemas.microsoft.com/office/drawing/2014/main" id="{264C3869-F0AE-AACB-26C4-CE033E3AF2C9}"/>
                </a:ext>
              </a:extLst>
            </p:cNvPr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" name="Google Shape;749;p53">
            <a:extLst>
              <a:ext uri="{FF2B5EF4-FFF2-40B4-BE49-F238E27FC236}">
                <a16:creationId xmlns:a16="http://schemas.microsoft.com/office/drawing/2014/main" id="{FFC314DC-3B98-8F89-93B4-B136DCB241DB}"/>
              </a:ext>
            </a:extLst>
          </p:cNvPr>
          <p:cNvGrpSpPr/>
          <p:nvPr/>
        </p:nvGrpSpPr>
        <p:grpSpPr>
          <a:xfrm>
            <a:off x="5744254" y="2891123"/>
            <a:ext cx="326007" cy="326007"/>
            <a:chOff x="8853041" y="1736305"/>
            <a:chExt cx="376800" cy="376800"/>
          </a:xfrm>
        </p:grpSpPr>
        <p:sp>
          <p:nvSpPr>
            <p:cNvPr id="15" name="Google Shape;750;p53">
              <a:extLst>
                <a:ext uri="{FF2B5EF4-FFF2-40B4-BE49-F238E27FC236}">
                  <a16:creationId xmlns:a16="http://schemas.microsoft.com/office/drawing/2014/main" id="{6A2784F9-83C3-E42B-8759-4CA3E0307B0C}"/>
                </a:ext>
              </a:extLst>
            </p:cNvPr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51;p53">
              <a:extLst>
                <a:ext uri="{FF2B5EF4-FFF2-40B4-BE49-F238E27FC236}">
                  <a16:creationId xmlns:a16="http://schemas.microsoft.com/office/drawing/2014/main" id="{B03F3A7B-2B53-9BA5-79B3-97B9DF210640}"/>
                </a:ext>
              </a:extLst>
            </p:cNvPr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" name="Google Shape;764;p53">
            <a:extLst>
              <a:ext uri="{FF2B5EF4-FFF2-40B4-BE49-F238E27FC236}">
                <a16:creationId xmlns:a16="http://schemas.microsoft.com/office/drawing/2014/main" id="{65C6E085-61F1-BB5E-68FF-3FD66608F0CD}"/>
              </a:ext>
            </a:extLst>
          </p:cNvPr>
          <p:cNvGrpSpPr/>
          <p:nvPr/>
        </p:nvGrpSpPr>
        <p:grpSpPr>
          <a:xfrm>
            <a:off x="5749850" y="3670212"/>
            <a:ext cx="326007" cy="326007"/>
            <a:chOff x="8853041" y="1736305"/>
            <a:chExt cx="376800" cy="376800"/>
          </a:xfrm>
        </p:grpSpPr>
        <p:sp>
          <p:nvSpPr>
            <p:cNvPr id="18" name="Google Shape;765;p53">
              <a:extLst>
                <a:ext uri="{FF2B5EF4-FFF2-40B4-BE49-F238E27FC236}">
                  <a16:creationId xmlns:a16="http://schemas.microsoft.com/office/drawing/2014/main" id="{286FA95D-6E80-10F9-62E1-E2C770E54C71}"/>
                </a:ext>
              </a:extLst>
            </p:cNvPr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6;p53">
              <a:extLst>
                <a:ext uri="{FF2B5EF4-FFF2-40B4-BE49-F238E27FC236}">
                  <a16:creationId xmlns:a16="http://schemas.microsoft.com/office/drawing/2014/main" id="{25300ACE-EA6E-8EA8-1FA9-37F673FED0B3}"/>
                </a:ext>
              </a:extLst>
            </p:cNvPr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" name="Google Shape;749;p53">
            <a:extLst>
              <a:ext uri="{FF2B5EF4-FFF2-40B4-BE49-F238E27FC236}">
                <a16:creationId xmlns:a16="http://schemas.microsoft.com/office/drawing/2014/main" id="{B1E20453-F82F-4AD2-4EF3-37F4718BBB01}"/>
              </a:ext>
            </a:extLst>
          </p:cNvPr>
          <p:cNvGrpSpPr/>
          <p:nvPr/>
        </p:nvGrpSpPr>
        <p:grpSpPr>
          <a:xfrm>
            <a:off x="7170943" y="4374494"/>
            <a:ext cx="326007" cy="326007"/>
            <a:chOff x="8853041" y="1736305"/>
            <a:chExt cx="376800" cy="376800"/>
          </a:xfrm>
        </p:grpSpPr>
        <p:sp>
          <p:nvSpPr>
            <p:cNvPr id="21" name="Google Shape;750;p53">
              <a:extLst>
                <a:ext uri="{FF2B5EF4-FFF2-40B4-BE49-F238E27FC236}">
                  <a16:creationId xmlns:a16="http://schemas.microsoft.com/office/drawing/2014/main" id="{5F9E2903-E851-967C-3C1D-01010921CFD0}"/>
                </a:ext>
              </a:extLst>
            </p:cNvPr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51;p53">
              <a:extLst>
                <a:ext uri="{FF2B5EF4-FFF2-40B4-BE49-F238E27FC236}">
                  <a16:creationId xmlns:a16="http://schemas.microsoft.com/office/drawing/2014/main" id="{36752853-D4BA-4015-747A-E3D5D2EFCDBF}"/>
                </a:ext>
              </a:extLst>
            </p:cNvPr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4014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43;p53">
            <a:extLst>
              <a:ext uri="{FF2B5EF4-FFF2-40B4-BE49-F238E27FC236}">
                <a16:creationId xmlns:a16="http://schemas.microsoft.com/office/drawing/2014/main" id="{01DA6872-A2B5-30C4-E754-355875F1FE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3244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Platform comparison – 99.co</a:t>
            </a:r>
            <a:endParaRPr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7302F6-F58B-BD00-32AA-A3C483BC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696745"/>
            <a:ext cx="4566375" cy="439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8084"/>
      </p:ext>
    </p:extLst>
  </p:cSld>
  <p:clrMapOvr>
    <a:masterClrMapping/>
  </p:clrMapOvr>
</p:sld>
</file>

<file path=ppt/theme/theme1.xml><?xml version="1.0" encoding="utf-8"?>
<a:theme xmlns:a="http://schemas.openxmlformats.org/drawingml/2006/main" name="Home Decor &amp; Furniture Catalog by Slidesgo">
  <a:themeElements>
    <a:clrScheme name="Simple Light">
      <a:dk1>
        <a:srgbClr val="000000"/>
      </a:dk1>
      <a:lt1>
        <a:srgbClr val="FFFAF5"/>
      </a:lt1>
      <a:dk2>
        <a:srgbClr val="EFE4D9"/>
      </a:dk2>
      <a:lt2>
        <a:srgbClr val="AA937F"/>
      </a:lt2>
      <a:accent1>
        <a:srgbClr val="BD9291"/>
      </a:accent1>
      <a:accent2>
        <a:srgbClr val="6C5A59"/>
      </a:accent2>
      <a:accent3>
        <a:srgbClr val="7E5546"/>
      </a:accent3>
      <a:accent4>
        <a:srgbClr val="A06F53"/>
      </a:accent4>
      <a:accent5>
        <a:srgbClr val="849884"/>
      </a:accent5>
      <a:accent6>
        <a:srgbClr val="46815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953</Words>
  <Application>Microsoft Office PowerPoint</Application>
  <PresentationFormat>On-screen Show (16:9)</PresentationFormat>
  <Paragraphs>122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Lato</vt:lpstr>
      <vt:lpstr>Prata</vt:lpstr>
      <vt:lpstr>Caveat</vt:lpstr>
      <vt:lpstr>Playfair Display</vt:lpstr>
      <vt:lpstr>Home Decor &amp; Furniture Catalog by Slidesgo</vt:lpstr>
      <vt:lpstr>Rent@SG – A MERN Stack Application</vt:lpstr>
      <vt:lpstr>Selection Criteria</vt:lpstr>
      <vt:lpstr>Project Goals</vt:lpstr>
      <vt:lpstr>Selection Criteria</vt:lpstr>
      <vt:lpstr>Problem Statement</vt:lpstr>
      <vt:lpstr>Proposed Idea</vt:lpstr>
      <vt:lpstr>PowerPoint Presentation</vt:lpstr>
      <vt:lpstr>Platform comparison</vt:lpstr>
      <vt:lpstr>Platform comparison – 99.co</vt:lpstr>
      <vt:lpstr>Platform comparison – ilivesg</vt:lpstr>
      <vt:lpstr>Platform comparison – carousell</vt:lpstr>
      <vt:lpstr>Tech Stack - MERN</vt:lpstr>
      <vt:lpstr>Project Goals</vt:lpstr>
      <vt:lpstr>Technical  Achievements</vt:lpstr>
      <vt:lpstr>Technical  Achievements</vt:lpstr>
      <vt:lpstr>Technical  Achievements</vt:lpstr>
      <vt:lpstr>Project Planning</vt:lpstr>
      <vt:lpstr>Project Planning</vt:lpstr>
      <vt:lpstr>Project Planning – KanBan Board</vt:lpstr>
      <vt:lpstr>Project Progress - 1</vt:lpstr>
      <vt:lpstr>Project Progress - 2</vt:lpstr>
      <vt:lpstr>Challenges</vt:lpstr>
      <vt:lpstr>Github Logs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Rent@SG – A MERN Stack Application</dc:title>
  <cp:lastModifiedBy>jason haw</cp:lastModifiedBy>
  <cp:revision>11</cp:revision>
  <dcterms:modified xsi:type="dcterms:W3CDTF">2023-07-19T14:07:47Z</dcterms:modified>
</cp:coreProperties>
</file>